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PT Sans Narrow" panose="020B0506020203020204" pitchFamily="34" charset="77"/>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b0b9bbc31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b0b9bbc3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905f718f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can use telepractice to provide services in several locations as well as to provide serval services. </a:t>
            </a:r>
            <a:endParaRPr/>
          </a:p>
          <a:p>
            <a:pPr marL="0" lvl="0" indent="0" algn="l" rtl="0">
              <a:spcBef>
                <a:spcPts val="0"/>
              </a:spcBef>
              <a:spcAft>
                <a:spcPts val="0"/>
              </a:spcAft>
              <a:buNone/>
            </a:pPr>
            <a:r>
              <a:rPr lang="en-US"/>
              <a:t>We can use telepractice not only for therapy but also for things like consultations, evaluations, and dismissals. </a:t>
            </a:r>
            <a:endParaRPr/>
          </a:p>
          <a:p>
            <a:pPr marL="0" lvl="0" indent="0" algn="l" rtl="0">
              <a:spcBef>
                <a:spcPts val="0"/>
              </a:spcBef>
              <a:spcAft>
                <a:spcPts val="0"/>
              </a:spcAft>
              <a:buNone/>
            </a:pPr>
            <a:endParaRPr/>
          </a:p>
        </p:txBody>
      </p:sp>
      <p:sp>
        <p:nvSpPr>
          <p:cNvPr id="166" name="Google Shape;166;g7905f718ff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56ae81cdc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56ae81cd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9133cd3e1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9133cd3e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905f718ff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905f718f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I came to teletherapy before I knew about it’s formal use.  I traveled all over the state, weather and distance made mountain towns difficult to access.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905f718f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7905f718ff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905f718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7905f718ff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905f718ff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905f718f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57db2a2c6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57db2a2c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579df9a9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579df9a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57db2a2c6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57db2a2c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57680e87d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57680e87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905f718ff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905f718f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b74d571a2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b74d571a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905f718ff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905f718f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9133cd3e1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79133cd3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905f718ff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905f718f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8d1fe23ac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8d1fe23a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8d1fe23ac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8d1fe23a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905f718ff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905f718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9133cd3e1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9133cd3e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9133cd3e1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79133cd3e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9133cd3e1_0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9133cd3e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9133cd3e1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9133cd3e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9133cd3e1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9133cd3e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b190c2708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b190c270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Talk about GiGi’s experience </a:t>
            </a:r>
            <a:endParaRPr/>
          </a:p>
          <a:p>
            <a:pPr marL="0" lvl="0" indent="0" algn="l" rtl="0">
              <a:spcBef>
                <a:spcPts val="0"/>
              </a:spcBef>
              <a:spcAft>
                <a:spcPts val="0"/>
              </a:spcAft>
              <a:buNone/>
            </a:pPr>
            <a:endParaRPr/>
          </a:p>
        </p:txBody>
      </p:sp>
      <p:sp>
        <p:nvSpPr>
          <p:cNvPr id="112" name="Google Shape;11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talk about:</a:t>
            </a:r>
            <a:endParaRPr/>
          </a:p>
          <a:p>
            <a:pPr marL="0" lvl="0" indent="0" algn="l" rtl="0">
              <a:spcBef>
                <a:spcPts val="0"/>
              </a:spcBef>
              <a:spcAft>
                <a:spcPts val="0"/>
              </a:spcAft>
              <a:buNone/>
            </a:pPr>
            <a:r>
              <a:rPr lang="en-US"/>
              <a:t>	what to look for when selecting platform</a:t>
            </a:r>
            <a:endParaRPr/>
          </a:p>
          <a:p>
            <a:pPr marL="457200" lvl="0" indent="0" algn="l" rtl="0">
              <a:spcBef>
                <a:spcPts val="0"/>
              </a:spcBef>
              <a:spcAft>
                <a:spcPts val="0"/>
              </a:spcAft>
              <a:buNone/>
            </a:pPr>
            <a:r>
              <a:rPr lang="en-US"/>
              <a:t>differences between g-suite (create docs, store information, powerpoint, excel, word) and simple practice (EHR, billing, secure transfer of data to clients. </a:t>
            </a:r>
            <a:endParaRPr/>
          </a:p>
        </p:txBody>
      </p:sp>
      <p:sp>
        <p:nvSpPr>
          <p:cNvPr id="134" name="Google Shape;13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9343647" y="4235850"/>
            <a:ext cx="7497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2100047" y="4211002"/>
            <a:ext cx="7497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338859" y="1362666"/>
            <a:ext cx="9515557" cy="203195"/>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338868" y="5292001"/>
            <a:ext cx="9515557" cy="203195"/>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9" name="Google Shape;19;p2"/>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20" name="Google Shape;20;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415600" y="1739800"/>
            <a:ext cx="11360700" cy="2051100"/>
          </a:xfrm>
          <a:prstGeom prst="rect">
            <a:avLst/>
          </a:prstGeom>
        </p:spPr>
        <p:txBody>
          <a:bodyPr spcFirstLastPara="1" wrap="square" lIns="121900" tIns="121900" rIns="121900" bIns="121900" anchor="ctr" anchorCtr="0">
            <a:noAutofit/>
          </a:bodyPr>
          <a:lstStyle>
            <a:lvl1pPr lvl="0" algn="ctr">
              <a:spcBef>
                <a:spcPts val="0"/>
              </a:spcBef>
              <a:spcAft>
                <a:spcPts val="0"/>
              </a:spcAft>
              <a:buClr>
                <a:schemeClr val="accent3"/>
              </a:buClr>
              <a:buSzPts val="17300"/>
              <a:buNone/>
              <a:defRPr sz="17300">
                <a:solidFill>
                  <a:schemeClr val="accent3"/>
                </a:solidFill>
              </a:defRPr>
            </a:lvl1pPr>
            <a:lvl2pPr lvl="1" algn="ctr">
              <a:spcBef>
                <a:spcPts val="0"/>
              </a:spcBef>
              <a:spcAft>
                <a:spcPts val="0"/>
              </a:spcAft>
              <a:buClr>
                <a:schemeClr val="accent3"/>
              </a:buClr>
              <a:buSzPts val="17300"/>
              <a:buNone/>
              <a:defRPr sz="17300">
                <a:solidFill>
                  <a:schemeClr val="accent3"/>
                </a:solidFill>
              </a:defRPr>
            </a:lvl2pPr>
            <a:lvl3pPr lvl="2" algn="ctr">
              <a:spcBef>
                <a:spcPts val="0"/>
              </a:spcBef>
              <a:spcAft>
                <a:spcPts val="0"/>
              </a:spcAft>
              <a:buClr>
                <a:schemeClr val="accent3"/>
              </a:buClr>
              <a:buSzPts val="17300"/>
              <a:buNone/>
              <a:defRPr sz="17300">
                <a:solidFill>
                  <a:schemeClr val="accent3"/>
                </a:solidFill>
              </a:defRPr>
            </a:lvl3pPr>
            <a:lvl4pPr lvl="3" algn="ctr">
              <a:spcBef>
                <a:spcPts val="0"/>
              </a:spcBef>
              <a:spcAft>
                <a:spcPts val="0"/>
              </a:spcAft>
              <a:buClr>
                <a:schemeClr val="accent3"/>
              </a:buClr>
              <a:buSzPts val="17300"/>
              <a:buNone/>
              <a:defRPr sz="17300">
                <a:solidFill>
                  <a:schemeClr val="accent3"/>
                </a:solidFill>
              </a:defRPr>
            </a:lvl4pPr>
            <a:lvl5pPr lvl="4" algn="ctr">
              <a:spcBef>
                <a:spcPts val="0"/>
              </a:spcBef>
              <a:spcAft>
                <a:spcPts val="0"/>
              </a:spcAft>
              <a:buClr>
                <a:schemeClr val="accent3"/>
              </a:buClr>
              <a:buSzPts val="17300"/>
              <a:buNone/>
              <a:defRPr sz="17300">
                <a:solidFill>
                  <a:schemeClr val="accent3"/>
                </a:solidFill>
              </a:defRPr>
            </a:lvl5pPr>
            <a:lvl6pPr lvl="5" algn="ctr">
              <a:spcBef>
                <a:spcPts val="0"/>
              </a:spcBef>
              <a:spcAft>
                <a:spcPts val="0"/>
              </a:spcAft>
              <a:buClr>
                <a:schemeClr val="accent3"/>
              </a:buClr>
              <a:buSzPts val="17300"/>
              <a:buNone/>
              <a:defRPr sz="17300">
                <a:solidFill>
                  <a:schemeClr val="accent3"/>
                </a:solidFill>
              </a:defRPr>
            </a:lvl6pPr>
            <a:lvl7pPr lvl="6" algn="ctr">
              <a:spcBef>
                <a:spcPts val="0"/>
              </a:spcBef>
              <a:spcAft>
                <a:spcPts val="0"/>
              </a:spcAft>
              <a:buClr>
                <a:schemeClr val="accent3"/>
              </a:buClr>
              <a:buSzPts val="17300"/>
              <a:buNone/>
              <a:defRPr sz="17300">
                <a:solidFill>
                  <a:schemeClr val="accent3"/>
                </a:solidFill>
              </a:defRPr>
            </a:lvl7pPr>
            <a:lvl8pPr lvl="7" algn="ctr">
              <a:spcBef>
                <a:spcPts val="0"/>
              </a:spcBef>
              <a:spcAft>
                <a:spcPts val="0"/>
              </a:spcAft>
              <a:buClr>
                <a:schemeClr val="accent3"/>
              </a:buClr>
              <a:buSzPts val="17300"/>
              <a:buNone/>
              <a:defRPr sz="17300">
                <a:solidFill>
                  <a:schemeClr val="accent3"/>
                </a:solidFill>
              </a:defRPr>
            </a:lvl8pPr>
            <a:lvl9pPr lvl="8" algn="ctr">
              <a:spcBef>
                <a:spcPts val="0"/>
              </a:spcBef>
              <a:spcAft>
                <a:spcPts val="0"/>
              </a:spcAft>
              <a:buClr>
                <a:schemeClr val="accent3"/>
              </a:buClr>
              <a:buSzPts val="17300"/>
              <a:buNone/>
              <a:defRPr sz="17300">
                <a:solidFill>
                  <a:schemeClr val="accent3"/>
                </a:solidFill>
              </a:defRPr>
            </a:lvl9pPr>
          </a:lstStyle>
          <a:p>
            <a:r>
              <a:t>xx%</a:t>
            </a:r>
          </a:p>
        </p:txBody>
      </p:sp>
      <p:sp>
        <p:nvSpPr>
          <p:cNvPr id="58" name="Google Shape;58;p11"/>
          <p:cNvSpPr txBox="1">
            <a:spLocks noGrp="1"/>
          </p:cNvSpPr>
          <p:nvPr>
            <p:ph type="body" idx="1"/>
          </p:nvPr>
        </p:nvSpPr>
        <p:spPr>
          <a:xfrm>
            <a:off x="415600" y="3994200"/>
            <a:ext cx="11360700" cy="14289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9" name="Google Shape;59;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4" name="Google Shape;64;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65" name="Google Shape;65;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0" name="Google Shape;70;p1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71" name="Google Shape;71;p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7" name="Google Shape;77;p1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2100"/>
              </a:spcBef>
              <a:spcAft>
                <a:spcPts val="0"/>
              </a:spcAft>
              <a:buClr>
                <a:schemeClr val="dk1"/>
              </a:buClr>
              <a:buSzPts val="2000"/>
              <a:buNone/>
              <a:defRPr sz="2000" b="1"/>
            </a:lvl2pPr>
            <a:lvl3pPr marL="1371600" lvl="2" indent="-228600" algn="l" rtl="0">
              <a:lnSpc>
                <a:spcPct val="90000"/>
              </a:lnSpc>
              <a:spcBef>
                <a:spcPts val="2100"/>
              </a:spcBef>
              <a:spcAft>
                <a:spcPts val="0"/>
              </a:spcAft>
              <a:buClr>
                <a:schemeClr val="dk1"/>
              </a:buClr>
              <a:buSzPts val="1800"/>
              <a:buNone/>
              <a:defRPr sz="1800" b="1"/>
            </a:lvl3pPr>
            <a:lvl4pPr marL="1828800" lvl="3" indent="-228600" algn="l" rtl="0">
              <a:lnSpc>
                <a:spcPct val="90000"/>
              </a:lnSpc>
              <a:spcBef>
                <a:spcPts val="2100"/>
              </a:spcBef>
              <a:spcAft>
                <a:spcPts val="0"/>
              </a:spcAft>
              <a:buClr>
                <a:schemeClr val="dk1"/>
              </a:buClr>
              <a:buSzPts val="1600"/>
              <a:buNone/>
              <a:defRPr sz="1600" b="1"/>
            </a:lvl4pPr>
            <a:lvl5pPr marL="2286000" lvl="4" indent="-228600" algn="l" rtl="0">
              <a:lnSpc>
                <a:spcPct val="90000"/>
              </a:lnSpc>
              <a:spcBef>
                <a:spcPts val="2100"/>
              </a:spcBef>
              <a:spcAft>
                <a:spcPts val="0"/>
              </a:spcAft>
              <a:buClr>
                <a:schemeClr val="dk1"/>
              </a:buClr>
              <a:buSzPts val="1600"/>
              <a:buNone/>
              <a:defRPr sz="1600" b="1"/>
            </a:lvl5pPr>
            <a:lvl6pPr marL="2743200" lvl="5" indent="-228600" algn="l" rtl="0">
              <a:lnSpc>
                <a:spcPct val="90000"/>
              </a:lnSpc>
              <a:spcBef>
                <a:spcPts val="2100"/>
              </a:spcBef>
              <a:spcAft>
                <a:spcPts val="0"/>
              </a:spcAft>
              <a:buClr>
                <a:schemeClr val="dk1"/>
              </a:buClr>
              <a:buSzPts val="1600"/>
              <a:buNone/>
              <a:defRPr sz="1600" b="1"/>
            </a:lvl6pPr>
            <a:lvl7pPr marL="3200400" lvl="6" indent="-228600" algn="l" rtl="0">
              <a:lnSpc>
                <a:spcPct val="90000"/>
              </a:lnSpc>
              <a:spcBef>
                <a:spcPts val="2100"/>
              </a:spcBef>
              <a:spcAft>
                <a:spcPts val="0"/>
              </a:spcAft>
              <a:buClr>
                <a:schemeClr val="dk1"/>
              </a:buClr>
              <a:buSzPts val="1600"/>
              <a:buNone/>
              <a:defRPr sz="1600" b="1"/>
            </a:lvl7pPr>
            <a:lvl8pPr marL="3657600" lvl="7" indent="-228600" algn="l" rtl="0">
              <a:lnSpc>
                <a:spcPct val="90000"/>
              </a:lnSpc>
              <a:spcBef>
                <a:spcPts val="2100"/>
              </a:spcBef>
              <a:spcAft>
                <a:spcPts val="0"/>
              </a:spcAft>
              <a:buClr>
                <a:schemeClr val="dk1"/>
              </a:buClr>
              <a:buSzPts val="1600"/>
              <a:buNone/>
              <a:defRPr sz="1600" b="1"/>
            </a:lvl8pPr>
            <a:lvl9pPr marL="4114800" lvl="8" indent="-228600" algn="l" rtl="0">
              <a:lnSpc>
                <a:spcPct val="90000"/>
              </a:lnSpc>
              <a:spcBef>
                <a:spcPts val="2100"/>
              </a:spcBef>
              <a:spcAft>
                <a:spcPts val="2100"/>
              </a:spcAft>
              <a:buClr>
                <a:schemeClr val="dk1"/>
              </a:buClr>
              <a:buSzPts val="1600"/>
              <a:buNone/>
              <a:defRPr sz="1600" b="1"/>
            </a:lvl9pPr>
          </a:lstStyle>
          <a:p>
            <a:endParaRPr/>
          </a:p>
        </p:txBody>
      </p:sp>
      <p:sp>
        <p:nvSpPr>
          <p:cNvPr id="78" name="Google Shape;78;p1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79" name="Google Shape;79;p1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2100"/>
              </a:spcBef>
              <a:spcAft>
                <a:spcPts val="0"/>
              </a:spcAft>
              <a:buClr>
                <a:schemeClr val="dk1"/>
              </a:buClr>
              <a:buSzPts val="2000"/>
              <a:buNone/>
              <a:defRPr sz="2000" b="1"/>
            </a:lvl2pPr>
            <a:lvl3pPr marL="1371600" lvl="2" indent="-228600" algn="l" rtl="0">
              <a:lnSpc>
                <a:spcPct val="90000"/>
              </a:lnSpc>
              <a:spcBef>
                <a:spcPts val="2100"/>
              </a:spcBef>
              <a:spcAft>
                <a:spcPts val="0"/>
              </a:spcAft>
              <a:buClr>
                <a:schemeClr val="dk1"/>
              </a:buClr>
              <a:buSzPts val="1800"/>
              <a:buNone/>
              <a:defRPr sz="1800" b="1"/>
            </a:lvl3pPr>
            <a:lvl4pPr marL="1828800" lvl="3" indent="-228600" algn="l" rtl="0">
              <a:lnSpc>
                <a:spcPct val="90000"/>
              </a:lnSpc>
              <a:spcBef>
                <a:spcPts val="2100"/>
              </a:spcBef>
              <a:spcAft>
                <a:spcPts val="0"/>
              </a:spcAft>
              <a:buClr>
                <a:schemeClr val="dk1"/>
              </a:buClr>
              <a:buSzPts val="1600"/>
              <a:buNone/>
              <a:defRPr sz="1600" b="1"/>
            </a:lvl4pPr>
            <a:lvl5pPr marL="2286000" lvl="4" indent="-228600" algn="l" rtl="0">
              <a:lnSpc>
                <a:spcPct val="90000"/>
              </a:lnSpc>
              <a:spcBef>
                <a:spcPts val="2100"/>
              </a:spcBef>
              <a:spcAft>
                <a:spcPts val="0"/>
              </a:spcAft>
              <a:buClr>
                <a:schemeClr val="dk1"/>
              </a:buClr>
              <a:buSzPts val="1600"/>
              <a:buNone/>
              <a:defRPr sz="1600" b="1"/>
            </a:lvl5pPr>
            <a:lvl6pPr marL="2743200" lvl="5" indent="-228600" algn="l" rtl="0">
              <a:lnSpc>
                <a:spcPct val="90000"/>
              </a:lnSpc>
              <a:spcBef>
                <a:spcPts val="2100"/>
              </a:spcBef>
              <a:spcAft>
                <a:spcPts val="0"/>
              </a:spcAft>
              <a:buClr>
                <a:schemeClr val="dk1"/>
              </a:buClr>
              <a:buSzPts val="1600"/>
              <a:buNone/>
              <a:defRPr sz="1600" b="1"/>
            </a:lvl6pPr>
            <a:lvl7pPr marL="3200400" lvl="6" indent="-228600" algn="l" rtl="0">
              <a:lnSpc>
                <a:spcPct val="90000"/>
              </a:lnSpc>
              <a:spcBef>
                <a:spcPts val="2100"/>
              </a:spcBef>
              <a:spcAft>
                <a:spcPts val="0"/>
              </a:spcAft>
              <a:buClr>
                <a:schemeClr val="dk1"/>
              </a:buClr>
              <a:buSzPts val="1600"/>
              <a:buNone/>
              <a:defRPr sz="1600" b="1"/>
            </a:lvl7pPr>
            <a:lvl8pPr marL="3657600" lvl="7" indent="-228600" algn="l" rtl="0">
              <a:lnSpc>
                <a:spcPct val="90000"/>
              </a:lnSpc>
              <a:spcBef>
                <a:spcPts val="2100"/>
              </a:spcBef>
              <a:spcAft>
                <a:spcPts val="0"/>
              </a:spcAft>
              <a:buClr>
                <a:schemeClr val="dk1"/>
              </a:buClr>
              <a:buSzPts val="1600"/>
              <a:buNone/>
              <a:defRPr sz="1600" b="1"/>
            </a:lvl8pPr>
            <a:lvl9pPr marL="4114800" lvl="8" indent="-228600" algn="l" rtl="0">
              <a:lnSpc>
                <a:spcPct val="90000"/>
              </a:lnSpc>
              <a:spcBef>
                <a:spcPts val="2100"/>
              </a:spcBef>
              <a:spcAft>
                <a:spcPts val="2100"/>
              </a:spcAft>
              <a:buClr>
                <a:schemeClr val="dk1"/>
              </a:buClr>
              <a:buSzPts val="1600"/>
              <a:buNone/>
              <a:defRPr sz="1600" b="1"/>
            </a:lvl9pPr>
          </a:lstStyle>
          <a:p>
            <a:endParaRPr/>
          </a:p>
        </p:txBody>
      </p:sp>
      <p:sp>
        <p:nvSpPr>
          <p:cNvPr id="80" name="Google Shape;80;p1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67" y="3429200"/>
            <a:ext cx="12192000" cy="34287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415600" y="1086400"/>
            <a:ext cx="11428500" cy="12561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a:lvl1pPr>
            <a:lvl2pPr lvl="1" algn="ctr">
              <a:spcBef>
                <a:spcPts val="0"/>
              </a:spcBef>
              <a:spcAft>
                <a:spcPts val="0"/>
              </a:spcAft>
              <a:buSzPts val="4800"/>
              <a:buNone/>
              <a:defRPr/>
            </a:lvl2pPr>
            <a:lvl3pPr lvl="2" algn="ctr">
              <a:spcBef>
                <a:spcPts val="0"/>
              </a:spcBef>
              <a:spcAft>
                <a:spcPts val="0"/>
              </a:spcAft>
              <a:buSzPts val="4800"/>
              <a:buNone/>
              <a:defRPr/>
            </a:lvl3pPr>
            <a:lvl4pPr lvl="3" algn="ctr">
              <a:spcBef>
                <a:spcPts val="0"/>
              </a:spcBef>
              <a:spcAft>
                <a:spcPts val="0"/>
              </a:spcAft>
              <a:buSzPts val="4800"/>
              <a:buNone/>
              <a:defRPr/>
            </a:lvl4pPr>
            <a:lvl5pPr lvl="4" algn="ctr">
              <a:spcBef>
                <a:spcPts val="0"/>
              </a:spcBef>
              <a:spcAft>
                <a:spcPts val="0"/>
              </a:spcAft>
              <a:buSzPts val="4800"/>
              <a:buNone/>
              <a:defRPr/>
            </a:lvl5pPr>
            <a:lvl6pPr lvl="5" algn="ctr">
              <a:spcBef>
                <a:spcPts val="0"/>
              </a:spcBef>
              <a:spcAft>
                <a:spcPts val="0"/>
              </a:spcAft>
              <a:buSzPts val="4800"/>
              <a:buNone/>
              <a:defRPr/>
            </a:lvl6pPr>
            <a:lvl7pPr lvl="6" algn="ctr">
              <a:spcBef>
                <a:spcPts val="0"/>
              </a:spcBef>
              <a:spcAft>
                <a:spcPts val="0"/>
              </a:spcAft>
              <a:buSzPts val="4800"/>
              <a:buNone/>
              <a:defRPr/>
            </a:lvl7pPr>
            <a:lvl8pPr lvl="7" algn="ctr">
              <a:spcBef>
                <a:spcPts val="0"/>
              </a:spcBef>
              <a:spcAft>
                <a:spcPts val="0"/>
              </a:spcAft>
              <a:buSzPts val="4800"/>
              <a:buNone/>
              <a:defRPr/>
            </a:lvl8pPr>
            <a:lvl9pPr lvl="8" algn="ctr">
              <a:spcBef>
                <a:spcPts val="0"/>
              </a:spcBef>
              <a:spcAft>
                <a:spcPts val="0"/>
              </a:spcAft>
              <a:buSzPts val="4800"/>
              <a:buNone/>
              <a:defRPr/>
            </a:lvl9pPr>
          </a:lstStyle>
          <a:p>
            <a:endParaRPr/>
          </a:p>
        </p:txBody>
      </p:sp>
      <p:sp>
        <p:nvSpPr>
          <p:cNvPr id="24" name="Google Shape;24;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8" name="Google Shape;28;p4"/>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9" name="Google Shape;2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5"/>
          <p:cNvSpPr txBox="1">
            <a:spLocks noGrp="1"/>
          </p:cNvSpPr>
          <p:nvPr>
            <p:ph type="body" idx="1"/>
          </p:nvPr>
        </p:nvSpPr>
        <p:spPr>
          <a:xfrm>
            <a:off x="415600" y="1688233"/>
            <a:ext cx="5333100" cy="44037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3" name="Google Shape;33;p5"/>
          <p:cNvSpPr txBox="1">
            <a:spLocks noGrp="1"/>
          </p:cNvSpPr>
          <p:nvPr>
            <p:ph type="body" idx="2"/>
          </p:nvPr>
        </p:nvSpPr>
        <p:spPr>
          <a:xfrm>
            <a:off x="6443200" y="1688233"/>
            <a:ext cx="5333100" cy="44037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4" name="Google Shape;3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7" name="Google Shape;3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0" name="Google Shape;4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41" name="Google Shape;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701800"/>
            <a:ext cx="7484700" cy="54543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dk2"/>
              </a:buClr>
              <a:buSzPts val="7200"/>
              <a:buNone/>
              <a:defRPr sz="7200" b="0">
                <a:solidFill>
                  <a:schemeClr val="dk2"/>
                </a:solidFill>
              </a:defRPr>
            </a:lvl1pPr>
            <a:lvl2pPr lvl="1">
              <a:spcBef>
                <a:spcPts val="0"/>
              </a:spcBef>
              <a:spcAft>
                <a:spcPts val="0"/>
              </a:spcAft>
              <a:buClr>
                <a:schemeClr val="dk2"/>
              </a:buClr>
              <a:buSzPts val="7200"/>
              <a:buNone/>
              <a:defRPr sz="7200" b="0">
                <a:solidFill>
                  <a:schemeClr val="dk2"/>
                </a:solidFill>
              </a:defRPr>
            </a:lvl2pPr>
            <a:lvl3pPr lvl="2">
              <a:spcBef>
                <a:spcPts val="0"/>
              </a:spcBef>
              <a:spcAft>
                <a:spcPts val="0"/>
              </a:spcAft>
              <a:buClr>
                <a:schemeClr val="dk2"/>
              </a:buClr>
              <a:buSzPts val="7200"/>
              <a:buNone/>
              <a:defRPr sz="7200" b="0">
                <a:solidFill>
                  <a:schemeClr val="dk2"/>
                </a:solidFill>
              </a:defRPr>
            </a:lvl3pPr>
            <a:lvl4pPr lvl="3">
              <a:spcBef>
                <a:spcPts val="0"/>
              </a:spcBef>
              <a:spcAft>
                <a:spcPts val="0"/>
              </a:spcAft>
              <a:buClr>
                <a:schemeClr val="dk2"/>
              </a:buClr>
              <a:buSzPts val="7200"/>
              <a:buNone/>
              <a:defRPr sz="7200" b="0">
                <a:solidFill>
                  <a:schemeClr val="dk2"/>
                </a:solidFill>
              </a:defRPr>
            </a:lvl4pPr>
            <a:lvl5pPr lvl="4">
              <a:spcBef>
                <a:spcPts val="0"/>
              </a:spcBef>
              <a:spcAft>
                <a:spcPts val="0"/>
              </a:spcAft>
              <a:buClr>
                <a:schemeClr val="dk2"/>
              </a:buClr>
              <a:buSzPts val="7200"/>
              <a:buNone/>
              <a:defRPr sz="7200" b="0">
                <a:solidFill>
                  <a:schemeClr val="dk2"/>
                </a:solidFill>
              </a:defRPr>
            </a:lvl5pPr>
            <a:lvl6pPr lvl="5">
              <a:spcBef>
                <a:spcPts val="0"/>
              </a:spcBef>
              <a:spcAft>
                <a:spcPts val="0"/>
              </a:spcAft>
              <a:buClr>
                <a:schemeClr val="dk2"/>
              </a:buClr>
              <a:buSzPts val="7200"/>
              <a:buNone/>
              <a:defRPr sz="7200" b="0">
                <a:solidFill>
                  <a:schemeClr val="dk2"/>
                </a:solidFill>
              </a:defRPr>
            </a:lvl6pPr>
            <a:lvl7pPr lvl="6">
              <a:spcBef>
                <a:spcPts val="0"/>
              </a:spcBef>
              <a:spcAft>
                <a:spcPts val="0"/>
              </a:spcAft>
              <a:buClr>
                <a:schemeClr val="dk2"/>
              </a:buClr>
              <a:buSzPts val="7200"/>
              <a:buNone/>
              <a:defRPr sz="7200" b="0">
                <a:solidFill>
                  <a:schemeClr val="dk2"/>
                </a:solidFill>
              </a:defRPr>
            </a:lvl7pPr>
            <a:lvl8pPr lvl="7">
              <a:spcBef>
                <a:spcPts val="0"/>
              </a:spcBef>
              <a:spcAft>
                <a:spcPts val="0"/>
              </a:spcAft>
              <a:buClr>
                <a:schemeClr val="dk2"/>
              </a:buClr>
              <a:buSzPts val="7200"/>
              <a:buNone/>
              <a:defRPr sz="7200" b="0">
                <a:solidFill>
                  <a:schemeClr val="dk2"/>
                </a:solidFill>
              </a:defRPr>
            </a:lvl8pPr>
            <a:lvl9pPr lvl="8">
              <a:spcBef>
                <a:spcPts val="0"/>
              </a:spcBef>
              <a:spcAft>
                <a:spcPts val="0"/>
              </a:spcAft>
              <a:buClr>
                <a:schemeClr val="dk2"/>
              </a:buClr>
              <a:buSzPts val="7200"/>
              <a:buNone/>
              <a:defRPr sz="7200" b="0">
                <a:solidFill>
                  <a:schemeClr val="dk2"/>
                </a:solidFill>
              </a:defRPr>
            </a:lvl9pPr>
          </a:lstStyle>
          <a:p>
            <a:endParaRPr/>
          </a:p>
        </p:txBody>
      </p:sp>
      <p:sp>
        <p:nvSpPr>
          <p:cNvPr id="44" name="Google Shape;4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354000" y="1386233"/>
            <a:ext cx="5393700" cy="2234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9" name="Google Shape;49;p9"/>
          <p:cNvSpPr txBox="1">
            <a:spLocks noGrp="1"/>
          </p:cNvSpPr>
          <p:nvPr>
            <p:ph type="subTitle" idx="1"/>
          </p:nvPr>
        </p:nvSpPr>
        <p:spPr>
          <a:xfrm>
            <a:off x="354000" y="36358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2100"/>
              </a:spcBef>
              <a:spcAft>
                <a:spcPts val="0"/>
              </a:spcAft>
              <a:buClr>
                <a:schemeClr val="lt1"/>
              </a:buClr>
              <a:buSzPts val="1900"/>
              <a:buChar char="○"/>
              <a:defRPr>
                <a:solidFill>
                  <a:schemeClr val="lt1"/>
                </a:solidFill>
              </a:defRPr>
            </a:lvl2pPr>
            <a:lvl3pPr marL="1371600" lvl="2" indent="-349250">
              <a:spcBef>
                <a:spcPts val="2100"/>
              </a:spcBef>
              <a:spcAft>
                <a:spcPts val="0"/>
              </a:spcAft>
              <a:buClr>
                <a:schemeClr val="lt1"/>
              </a:buClr>
              <a:buSzPts val="1900"/>
              <a:buChar char="■"/>
              <a:defRPr>
                <a:solidFill>
                  <a:schemeClr val="lt1"/>
                </a:solidFill>
              </a:defRPr>
            </a:lvl3pPr>
            <a:lvl4pPr marL="1828800" lvl="3" indent="-349250">
              <a:spcBef>
                <a:spcPts val="2100"/>
              </a:spcBef>
              <a:spcAft>
                <a:spcPts val="0"/>
              </a:spcAft>
              <a:buClr>
                <a:schemeClr val="lt1"/>
              </a:buClr>
              <a:buSzPts val="1900"/>
              <a:buChar char="●"/>
              <a:defRPr>
                <a:solidFill>
                  <a:schemeClr val="lt1"/>
                </a:solidFill>
              </a:defRPr>
            </a:lvl4pPr>
            <a:lvl5pPr marL="2286000" lvl="4" indent="-349250">
              <a:spcBef>
                <a:spcPts val="2100"/>
              </a:spcBef>
              <a:spcAft>
                <a:spcPts val="0"/>
              </a:spcAft>
              <a:buClr>
                <a:schemeClr val="lt1"/>
              </a:buClr>
              <a:buSzPts val="1900"/>
              <a:buChar char="○"/>
              <a:defRPr>
                <a:solidFill>
                  <a:schemeClr val="lt1"/>
                </a:solidFill>
              </a:defRPr>
            </a:lvl5pPr>
            <a:lvl6pPr marL="2743200" lvl="5" indent="-349250">
              <a:spcBef>
                <a:spcPts val="2100"/>
              </a:spcBef>
              <a:spcAft>
                <a:spcPts val="0"/>
              </a:spcAft>
              <a:buClr>
                <a:schemeClr val="lt1"/>
              </a:buClr>
              <a:buSzPts val="1900"/>
              <a:buChar char="■"/>
              <a:defRPr>
                <a:solidFill>
                  <a:schemeClr val="lt1"/>
                </a:solidFill>
              </a:defRPr>
            </a:lvl6pPr>
            <a:lvl7pPr marL="3200400" lvl="6" indent="-349250">
              <a:spcBef>
                <a:spcPts val="2100"/>
              </a:spcBef>
              <a:spcAft>
                <a:spcPts val="0"/>
              </a:spcAft>
              <a:buClr>
                <a:schemeClr val="lt1"/>
              </a:buClr>
              <a:buSzPts val="1900"/>
              <a:buChar char="●"/>
              <a:defRPr>
                <a:solidFill>
                  <a:schemeClr val="lt1"/>
                </a:solidFill>
              </a:defRPr>
            </a:lvl7pPr>
            <a:lvl8pPr marL="3657600" lvl="7" indent="-349250">
              <a:spcBef>
                <a:spcPts val="2100"/>
              </a:spcBef>
              <a:spcAft>
                <a:spcPts val="0"/>
              </a:spcAft>
              <a:buClr>
                <a:schemeClr val="lt1"/>
              </a:buClr>
              <a:buSzPts val="1900"/>
              <a:buChar char="○"/>
              <a:defRPr>
                <a:solidFill>
                  <a:schemeClr val="lt1"/>
                </a:solidFill>
              </a:defRPr>
            </a:lvl8pPr>
            <a:lvl9pPr marL="4114800" lvl="8" indent="-349250">
              <a:spcBef>
                <a:spcPts val="2100"/>
              </a:spcBef>
              <a:spcAft>
                <a:spcPts val="2100"/>
              </a:spcAft>
              <a:buClr>
                <a:schemeClr val="lt1"/>
              </a:buClr>
              <a:buSzPts val="1900"/>
              <a:buChar char="■"/>
              <a:defRPr>
                <a:solidFill>
                  <a:schemeClr val="lt1"/>
                </a:solidFill>
              </a:defRPr>
            </a:lvl9pPr>
          </a:lstStyle>
          <a:p>
            <a:endParaRPr/>
          </a:p>
        </p:txBody>
      </p:sp>
      <p:sp>
        <p:nvSpPr>
          <p:cNvPr id="51" name="Google Shape;51;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300" cy="7983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marL="914400" lvl="1" indent="-34925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marL="1371600" lvl="2" indent="-34925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marL="1828800" lvl="3" indent="-34925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marL="2286000" lvl="4" indent="-34925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marL="2743200" lvl="5" indent="-34925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marL="3200400" lvl="6" indent="-34925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marL="3657600" lvl="7" indent="-34925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marL="4114800" lvl="8" indent="-349250">
              <a:lnSpc>
                <a:spcPct val="115000"/>
              </a:lnSpc>
              <a:spcBef>
                <a:spcPts val="2100"/>
              </a:spcBef>
              <a:spcAft>
                <a:spcPts val="2100"/>
              </a:spcAft>
              <a:buClr>
                <a:schemeClr val="dk2"/>
              </a:buClr>
              <a:buSzPts val="1900"/>
              <a:buFont typeface="Open Sans"/>
              <a:buChar char="■"/>
              <a:defRPr sz="1900">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Open Sans"/>
                <a:ea typeface="Open Sans"/>
                <a:cs typeface="Open Sans"/>
                <a:sym typeface="Open Sans"/>
              </a:defRPr>
            </a:lvl1pPr>
            <a:lvl2pPr lvl="1" algn="r">
              <a:buNone/>
              <a:defRPr sz="1300">
                <a:solidFill>
                  <a:schemeClr val="dk2"/>
                </a:solidFill>
                <a:latin typeface="Open Sans"/>
                <a:ea typeface="Open Sans"/>
                <a:cs typeface="Open Sans"/>
                <a:sym typeface="Open Sans"/>
              </a:defRPr>
            </a:lvl2pPr>
            <a:lvl3pPr lvl="2" algn="r">
              <a:buNone/>
              <a:defRPr sz="1300">
                <a:solidFill>
                  <a:schemeClr val="dk2"/>
                </a:solidFill>
                <a:latin typeface="Open Sans"/>
                <a:ea typeface="Open Sans"/>
                <a:cs typeface="Open Sans"/>
                <a:sym typeface="Open Sans"/>
              </a:defRPr>
            </a:lvl3pPr>
            <a:lvl4pPr lvl="3" algn="r">
              <a:buNone/>
              <a:defRPr sz="1300">
                <a:solidFill>
                  <a:schemeClr val="dk2"/>
                </a:solidFill>
                <a:latin typeface="Open Sans"/>
                <a:ea typeface="Open Sans"/>
                <a:cs typeface="Open Sans"/>
                <a:sym typeface="Open Sans"/>
              </a:defRPr>
            </a:lvl4pPr>
            <a:lvl5pPr lvl="4" algn="r">
              <a:buNone/>
              <a:defRPr sz="1300">
                <a:solidFill>
                  <a:schemeClr val="dk2"/>
                </a:solidFill>
                <a:latin typeface="Open Sans"/>
                <a:ea typeface="Open Sans"/>
                <a:cs typeface="Open Sans"/>
                <a:sym typeface="Open Sans"/>
              </a:defRPr>
            </a:lvl5pPr>
            <a:lvl6pPr lvl="5" algn="r">
              <a:buNone/>
              <a:defRPr sz="1300">
                <a:solidFill>
                  <a:schemeClr val="dk2"/>
                </a:solidFill>
                <a:latin typeface="Open Sans"/>
                <a:ea typeface="Open Sans"/>
                <a:cs typeface="Open Sans"/>
                <a:sym typeface="Open Sans"/>
              </a:defRPr>
            </a:lvl6pPr>
            <a:lvl7pPr lvl="6" algn="r">
              <a:buNone/>
              <a:defRPr sz="1300">
                <a:solidFill>
                  <a:schemeClr val="dk2"/>
                </a:solidFill>
                <a:latin typeface="Open Sans"/>
                <a:ea typeface="Open Sans"/>
                <a:cs typeface="Open Sans"/>
                <a:sym typeface="Open Sans"/>
              </a:defRPr>
            </a:lvl7pPr>
            <a:lvl8pPr lvl="7" algn="r">
              <a:buNone/>
              <a:defRPr sz="1300">
                <a:solidFill>
                  <a:schemeClr val="dk2"/>
                </a:solidFill>
                <a:latin typeface="Open Sans"/>
                <a:ea typeface="Open Sans"/>
                <a:cs typeface="Open Sans"/>
                <a:sym typeface="Open Sans"/>
              </a:defRPr>
            </a:lvl8pPr>
            <a:lvl9pPr lvl="8" algn="r">
              <a:buNone/>
              <a:defRPr sz="13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arsonassessments.com/professional-assessments/digital-solutions/digital-assessment-library.htm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daily.com/releases/2016/02/160205100848.ht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8gjXEQ_9fqEO56THOX9wVhYQSe3EYci4/view"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drive.google.com/file/d/1GH27tp6bE_anrbRwT5t5Lc7nBHJ9uXlM/view"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Gidal52x-rZO2d6byGX5I-Sp5yP6Npr7/view"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www.youtube.com/watch?v=93hq0YU3Gq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93hq0YU3Gqk"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ncNXKiJ4XD8"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drive.google.com/file/d/16GUFXOWRTlXdHql3ZDJUMMEzLOa2-znS/view"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gallery.mailchimp.com/77bac9f533d6bce265cae77d9/files/20161215Published_Article_1_.pdf"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drive.google.com/file/d/12jMPxzAm20eJ6OJzHmqzkOIGw6iuZh8f/view"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telehealthspecialists.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8" Type="http://schemas.openxmlformats.org/officeDocument/2006/relationships/hyperlink" Target="https://exchange.smarttech.com/" TargetMode="External"/><Relationship Id="rId3" Type="http://schemas.openxmlformats.org/officeDocument/2006/relationships/hyperlink" Target="https://freekidsbooks.org/" TargetMode="External"/><Relationship Id="rId7" Type="http://schemas.openxmlformats.org/officeDocument/2006/relationships/hyperlink" Target="http://speakingofspeech.com"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s://chrome.google.com/webstore/category/extensions" TargetMode="External"/><Relationship Id="rId5" Type="http://schemas.openxmlformats.org/officeDocument/2006/relationships/hyperlink" Target="https://wow.boomlearning.com/" TargetMode="External"/><Relationship Id="rId4" Type="http://schemas.openxmlformats.org/officeDocument/2006/relationships/hyperlink" Target="https://supersimple.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pinterest.com"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hyperlink" Target="https://tactustherapy.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journals.lww.com/iycjournal/toc/2017/04000"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hyperlink" Target="https://library.down-syndrome.org/reports/12/"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dx.doi.org/10.3109/17549507.2015.1112836"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jennifer@grayspeaktherapy.com" TargetMode="External"/><Relationship Id="rId7" Type="http://schemas.openxmlformats.org/officeDocument/2006/relationships/hyperlink" Target="http://www.telehealthspecialists.com"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hyperlink" Target="http://www.aplusspeechtherapy.com" TargetMode="External"/><Relationship Id="rId5" Type="http://schemas.openxmlformats.org/officeDocument/2006/relationships/hyperlink" Target="mailto:maria@aplusspeech.com" TargetMode="External"/><Relationship Id="rId4" Type="http://schemas.openxmlformats.org/officeDocument/2006/relationships/hyperlink" Target="http://www.grayspeaktherapy.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everythingslp.com/products/the-ultimate-guide-for-slp-video-platform-selection?_pos=1&amp;_sid=c9b43e258&amp;_ss=r&amp;fbclid=IwAR1jhgXxZFuq9l4rCFpJvWwx1mxHmvKhmbTjktZRnxDs5LLTgwyiBKOI2Q8"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ctrTitle"/>
          </p:nvPr>
        </p:nvSpPr>
        <p:spPr>
          <a:xfrm>
            <a:off x="1338867" y="2335685"/>
            <a:ext cx="9515700" cy="1363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a:t>Telepractice Proves Effective for Those Living with Down Syndrome</a:t>
            </a:r>
            <a:endParaRPr/>
          </a:p>
        </p:txBody>
      </p:sp>
      <p:sp>
        <p:nvSpPr>
          <p:cNvPr id="89" name="Google Shape;89;p16"/>
          <p:cNvSpPr txBox="1">
            <a:spLocks noGrp="1"/>
          </p:cNvSpPr>
          <p:nvPr>
            <p:ph type="subTitle" idx="1"/>
          </p:nvPr>
        </p:nvSpPr>
        <p:spPr>
          <a:xfrm>
            <a:off x="2849633" y="3800052"/>
            <a:ext cx="6494100" cy="105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Jennifer Gray, M.S., CCC-SLP</a:t>
            </a:r>
            <a:endParaRPr/>
          </a:p>
          <a:p>
            <a:pPr marL="0" lvl="0" indent="0" algn="ctr" rtl="0">
              <a:lnSpc>
                <a:spcPct val="90000"/>
              </a:lnSpc>
              <a:spcBef>
                <a:spcPts val="1000"/>
              </a:spcBef>
              <a:spcAft>
                <a:spcPts val="0"/>
              </a:spcAft>
              <a:buClr>
                <a:schemeClr val="dk1"/>
              </a:buClr>
              <a:buSzPts val="2400"/>
              <a:buNone/>
            </a:pPr>
            <a:r>
              <a:rPr lang="en-US"/>
              <a:t>Maria Bernabe, M. S., CCC-SLP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Eligibility Requirements cont.</a:t>
            </a:r>
            <a:endParaRPr/>
          </a:p>
        </p:txBody>
      </p:sp>
      <p:sp>
        <p:nvSpPr>
          <p:cNvPr id="149" name="Google Shape;149;p25"/>
          <p:cNvSpPr txBox="1">
            <a:spLocks noGrp="1"/>
          </p:cNvSpPr>
          <p:nvPr>
            <p:ph type="body" idx="1"/>
          </p:nvPr>
        </p:nvSpPr>
        <p:spPr>
          <a:xfrm>
            <a:off x="838200" y="1446850"/>
            <a:ext cx="10667100" cy="53067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1100"/>
              <a:buNone/>
            </a:pPr>
            <a:r>
              <a:rPr lang="en-US"/>
              <a:t>Requirements for parents/caregivers:</a:t>
            </a:r>
            <a:endParaRPr/>
          </a:p>
          <a:p>
            <a:pPr marL="457200" lvl="0" indent="-342900" algn="l" rtl="0">
              <a:lnSpc>
                <a:spcPct val="115000"/>
              </a:lnSpc>
              <a:spcBef>
                <a:spcPts val="2100"/>
              </a:spcBef>
              <a:spcAft>
                <a:spcPts val="0"/>
              </a:spcAft>
              <a:buSzPts val="1800"/>
              <a:buChar char="●"/>
            </a:pPr>
            <a:r>
              <a:rPr lang="en-US"/>
              <a:t>space with minimal distractions </a:t>
            </a:r>
            <a:endParaRPr/>
          </a:p>
          <a:p>
            <a:pPr marL="457200" lvl="0" indent="-342900" algn="l" rtl="0">
              <a:lnSpc>
                <a:spcPct val="115000"/>
              </a:lnSpc>
              <a:spcBef>
                <a:spcPts val="0"/>
              </a:spcBef>
              <a:spcAft>
                <a:spcPts val="0"/>
              </a:spcAft>
              <a:buSzPts val="1800"/>
              <a:buChar char="●"/>
            </a:pPr>
            <a:r>
              <a:rPr lang="en-US"/>
              <a:t>basic understanding of computer/technology needed</a:t>
            </a:r>
            <a:endParaRPr/>
          </a:p>
          <a:p>
            <a:pPr marL="457200" lvl="0" indent="-342900" algn="l" rtl="0">
              <a:lnSpc>
                <a:spcPct val="115000"/>
              </a:lnSpc>
              <a:spcBef>
                <a:spcPts val="0"/>
              </a:spcBef>
              <a:spcAft>
                <a:spcPts val="0"/>
              </a:spcAft>
              <a:buSzPts val="1800"/>
              <a:buChar char="●"/>
            </a:pPr>
            <a:r>
              <a:rPr lang="en-US"/>
              <a:t>high speed internet </a:t>
            </a:r>
            <a:endParaRPr/>
          </a:p>
          <a:p>
            <a:pPr marL="457200" lvl="0" indent="-342900" algn="l" rtl="0">
              <a:lnSpc>
                <a:spcPct val="115000"/>
              </a:lnSpc>
              <a:spcBef>
                <a:spcPts val="0"/>
              </a:spcBef>
              <a:spcAft>
                <a:spcPts val="0"/>
              </a:spcAft>
              <a:buSzPts val="1800"/>
              <a:buChar char="●"/>
            </a:pPr>
            <a:r>
              <a:rPr lang="en-US"/>
              <a:t>adequate equipment ability to set up/ troubleshoot with guidance</a:t>
            </a:r>
            <a:endParaRPr/>
          </a:p>
          <a:p>
            <a:pPr marL="457200" lvl="0" indent="-342900" algn="l" rtl="0">
              <a:lnSpc>
                <a:spcPct val="115000"/>
              </a:lnSpc>
              <a:spcBef>
                <a:spcPts val="0"/>
              </a:spcBef>
              <a:spcAft>
                <a:spcPts val="0"/>
              </a:spcAft>
              <a:buSzPts val="1800"/>
              <a:buChar char="●"/>
            </a:pPr>
            <a:r>
              <a:rPr lang="en-US"/>
              <a:t>ability to complete carryover exercises online if assigned </a:t>
            </a:r>
            <a:endParaRPr/>
          </a:p>
          <a:p>
            <a:pPr marL="457200" lvl="0" indent="-342900" algn="l" rtl="0">
              <a:lnSpc>
                <a:spcPct val="115000"/>
              </a:lnSpc>
              <a:spcBef>
                <a:spcPts val="0"/>
              </a:spcBef>
              <a:spcAft>
                <a:spcPts val="0"/>
              </a:spcAft>
              <a:buSzPts val="1800"/>
              <a:buChar char="●"/>
            </a:pPr>
            <a:r>
              <a:rPr lang="en-US"/>
              <a:t>ability to follow through with instructions, recommendations - requires time to build this skill</a:t>
            </a:r>
            <a:endParaRPr/>
          </a:p>
          <a:p>
            <a:pPr marL="457200" lvl="0" indent="-342900" algn="l" rtl="0">
              <a:lnSpc>
                <a:spcPct val="115000"/>
              </a:lnSpc>
              <a:spcBef>
                <a:spcPts val="0"/>
              </a:spcBef>
              <a:spcAft>
                <a:spcPts val="0"/>
              </a:spcAft>
              <a:buSzPts val="1800"/>
              <a:buChar char="●"/>
            </a:pPr>
            <a:r>
              <a:rPr lang="en-US"/>
              <a:t>ability to set up activities/toys prior to the therapy session by following a plan sent ahead of time</a:t>
            </a:r>
            <a:endParaRPr/>
          </a:p>
          <a:p>
            <a:pPr marL="457200" lvl="0" indent="-342900" algn="l" rtl="0">
              <a:lnSpc>
                <a:spcPct val="115000"/>
              </a:lnSpc>
              <a:spcBef>
                <a:spcPts val="0"/>
              </a:spcBef>
              <a:spcAft>
                <a:spcPts val="0"/>
              </a:spcAft>
              <a:buSzPts val="1800"/>
              <a:buChar char="●"/>
            </a:pPr>
            <a:r>
              <a:rPr lang="en-US"/>
              <a:t>available computer at the time of therapy session (scheduling)</a:t>
            </a:r>
            <a:endParaRPr/>
          </a:p>
          <a:p>
            <a:pPr marL="457200" lvl="0" indent="-342900" algn="l" rtl="0">
              <a:lnSpc>
                <a:spcPct val="115000"/>
              </a:lnSpc>
              <a:spcBef>
                <a:spcPts val="0"/>
              </a:spcBef>
              <a:spcAft>
                <a:spcPts val="0"/>
              </a:spcAft>
              <a:buSzPts val="1800"/>
              <a:buChar char="●"/>
            </a:pPr>
            <a:r>
              <a:rPr lang="en-US"/>
              <a:t>if siblings present, are they productive participants or need babysitter?</a:t>
            </a:r>
            <a:endParaRPr/>
          </a:p>
          <a:p>
            <a:pPr marL="228600" lvl="0" indent="-50800" algn="l" rtl="0">
              <a:lnSpc>
                <a:spcPct val="90000"/>
              </a:lnSpc>
              <a:spcBef>
                <a:spcPts val="2100"/>
              </a:spcBef>
              <a:spcAft>
                <a:spcPts val="2100"/>
              </a:spcAft>
              <a:buClr>
                <a:schemeClr val="dk1"/>
              </a:buClr>
              <a:buSzPts val="2800"/>
              <a:buNone/>
            </a:pPr>
            <a:endParaRPr/>
          </a:p>
        </p:txBody>
      </p:sp>
      <p:pic>
        <p:nvPicPr>
          <p:cNvPr id="150" name="Google Shape;150;p25"/>
          <p:cNvPicPr preferRelativeResize="0"/>
          <p:nvPr/>
        </p:nvPicPr>
        <p:blipFill>
          <a:blip r:embed="rId3">
            <a:alphaModFix/>
          </a:blip>
          <a:stretch>
            <a:fillRect/>
          </a:stretch>
        </p:blipFill>
        <p:spPr>
          <a:xfrm flipH="1">
            <a:off x="8411899" y="136527"/>
            <a:ext cx="3255202" cy="2166076"/>
          </a:xfrm>
          <a:prstGeom prst="rect">
            <a:avLst/>
          </a:prstGeom>
          <a:noFill/>
          <a:ln>
            <a:noFill/>
          </a:ln>
          <a:effectLst>
            <a:outerShdw blurRad="57150" dist="19050" dir="5400000" algn="bl" rotWithShape="0">
              <a:srgbClr val="000000">
                <a:alpha val="58999"/>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a:t>Eligibility Requirements cont.</a:t>
            </a:r>
            <a:endParaRPr/>
          </a:p>
        </p:txBody>
      </p:sp>
      <p:sp>
        <p:nvSpPr>
          <p:cNvPr id="156" name="Google Shape;156;p26"/>
          <p:cNvSpPr txBox="1">
            <a:spLocks noGrp="1"/>
          </p:cNvSpPr>
          <p:nvPr>
            <p:ph type="body" idx="1"/>
          </p:nvPr>
        </p:nvSpPr>
        <p:spPr>
          <a:xfrm>
            <a:off x="656425" y="1331325"/>
            <a:ext cx="6102300" cy="5304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Requirements for client/student:</a:t>
            </a:r>
            <a:endParaRPr/>
          </a:p>
          <a:p>
            <a:pPr marL="457200" lvl="0" indent="-342900" algn="l" rtl="0">
              <a:spcBef>
                <a:spcPts val="2100"/>
              </a:spcBef>
              <a:spcAft>
                <a:spcPts val="0"/>
              </a:spcAft>
              <a:buSzPts val="1800"/>
              <a:buChar char="●"/>
            </a:pPr>
            <a:r>
              <a:rPr lang="en-US"/>
              <a:t>attend for at least 20-30 minutes with or without assistance</a:t>
            </a:r>
            <a:endParaRPr/>
          </a:p>
          <a:p>
            <a:pPr marL="457200" lvl="0" indent="-342900" algn="l" rtl="0">
              <a:spcBef>
                <a:spcPts val="0"/>
              </a:spcBef>
              <a:spcAft>
                <a:spcPts val="0"/>
              </a:spcAft>
              <a:buSzPts val="1800"/>
              <a:buChar char="●"/>
            </a:pPr>
            <a:r>
              <a:rPr lang="en-US"/>
              <a:t>allow assistance from parent or e-helper  (is behavior appropriate) </a:t>
            </a:r>
            <a:endParaRPr/>
          </a:p>
          <a:p>
            <a:pPr marL="457200" lvl="0" indent="-342900" algn="l" rtl="0">
              <a:spcBef>
                <a:spcPts val="0"/>
              </a:spcBef>
              <a:spcAft>
                <a:spcPts val="0"/>
              </a:spcAft>
              <a:buSzPts val="1800"/>
              <a:buChar char="●"/>
            </a:pPr>
            <a:r>
              <a:rPr lang="en-US"/>
              <a:t>good vision (good enough?)</a:t>
            </a:r>
            <a:endParaRPr/>
          </a:p>
          <a:p>
            <a:pPr marL="457200" lvl="0" indent="-342900" algn="l" rtl="0">
              <a:spcBef>
                <a:spcPts val="0"/>
              </a:spcBef>
              <a:spcAft>
                <a:spcPts val="0"/>
              </a:spcAft>
              <a:buSzPts val="1800"/>
              <a:buChar char="●"/>
            </a:pPr>
            <a:r>
              <a:rPr lang="en-US"/>
              <a:t>good hearing (good enough?)</a:t>
            </a:r>
            <a:endParaRPr/>
          </a:p>
          <a:p>
            <a:pPr marL="457200" lvl="0" indent="-342900" algn="l" rtl="0">
              <a:spcBef>
                <a:spcPts val="0"/>
              </a:spcBef>
              <a:spcAft>
                <a:spcPts val="0"/>
              </a:spcAft>
              <a:buSzPts val="1800"/>
              <a:buChar char="●"/>
            </a:pPr>
            <a:r>
              <a:rPr lang="en-US"/>
              <a:t>can independently respond (use mouse, pointing, verbal, sign, gesture?)*</a:t>
            </a:r>
            <a:endParaRPr/>
          </a:p>
          <a:p>
            <a:pPr marL="457200" lvl="0" indent="-342900" algn="l" rtl="0">
              <a:spcBef>
                <a:spcPts val="0"/>
              </a:spcBef>
              <a:spcAft>
                <a:spcPts val="0"/>
              </a:spcAft>
              <a:buSzPts val="1800"/>
              <a:buChar char="●"/>
            </a:pPr>
            <a:r>
              <a:rPr lang="en-US"/>
              <a:t>able to learn to use computer in order to effectively participate in sessions </a:t>
            </a:r>
            <a:endParaRPr/>
          </a:p>
          <a:p>
            <a:pPr marL="0" lvl="0" indent="0" algn="l" rtl="0">
              <a:spcBef>
                <a:spcPts val="2100"/>
              </a:spcBef>
              <a:spcAft>
                <a:spcPts val="2100"/>
              </a:spcAft>
              <a:buNone/>
            </a:pPr>
            <a:endParaRPr/>
          </a:p>
        </p:txBody>
      </p:sp>
      <p:pic>
        <p:nvPicPr>
          <p:cNvPr id="157" name="Google Shape;157;p26" descr="A screenshot of a cell phone&#10;&#10;Description automatically generated"/>
          <p:cNvPicPr preferRelativeResize="0">
            <a:picLocks noGrp="1"/>
          </p:cNvPicPr>
          <p:nvPr>
            <p:ph type="body" idx="1"/>
          </p:nvPr>
        </p:nvPicPr>
        <p:blipFill rotWithShape="1">
          <a:blip r:embed="rId3">
            <a:alphaModFix/>
          </a:blip>
          <a:srcRect/>
          <a:stretch/>
        </p:blipFill>
        <p:spPr>
          <a:xfrm>
            <a:off x="6792300" y="1331325"/>
            <a:ext cx="5262300" cy="5304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838200" y="46725"/>
            <a:ext cx="10515600" cy="89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EI Example Requirements/Eligibility in CO</a:t>
            </a:r>
            <a:endParaRPr/>
          </a:p>
        </p:txBody>
      </p:sp>
      <p:pic>
        <p:nvPicPr>
          <p:cNvPr id="163" name="Google Shape;163;p27" descr="A screenshot of a social media post&#10;&#10;Description automatically generated"/>
          <p:cNvPicPr preferRelativeResize="0">
            <a:picLocks noGrp="1"/>
          </p:cNvPicPr>
          <p:nvPr>
            <p:ph type="body" idx="1"/>
          </p:nvPr>
        </p:nvPicPr>
        <p:blipFill rotWithShape="1">
          <a:blip r:embed="rId3">
            <a:alphaModFix/>
          </a:blip>
          <a:srcRect/>
          <a:stretch/>
        </p:blipFill>
        <p:spPr>
          <a:xfrm>
            <a:off x="2650050" y="941325"/>
            <a:ext cx="6222300" cy="5841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Services Provided</a:t>
            </a:r>
            <a:endParaRPr/>
          </a:p>
        </p:txBody>
      </p:sp>
      <p:sp>
        <p:nvSpPr>
          <p:cNvPr id="169" name="Google Shape;169;p28"/>
          <p:cNvSpPr txBox="1">
            <a:spLocks noGrp="1"/>
          </p:cNvSpPr>
          <p:nvPr>
            <p:ph type="body" idx="1"/>
          </p:nvPr>
        </p:nvSpPr>
        <p:spPr>
          <a:xfrm>
            <a:off x="838200" y="1825625"/>
            <a:ext cx="10515600" cy="45828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a:t>Consults</a:t>
            </a:r>
            <a:endParaRPr/>
          </a:p>
          <a:p>
            <a:pPr marL="228600" lvl="0" indent="-228600" algn="l" rtl="0">
              <a:lnSpc>
                <a:spcPct val="80000"/>
              </a:lnSpc>
              <a:spcBef>
                <a:spcPts val="1000"/>
              </a:spcBef>
              <a:spcAft>
                <a:spcPts val="0"/>
              </a:spcAft>
              <a:buClr>
                <a:schemeClr val="dk1"/>
              </a:buClr>
              <a:buSzPts val="2800"/>
              <a:buChar char="●"/>
            </a:pPr>
            <a:r>
              <a:rPr lang="en-US"/>
              <a:t>Screenings</a:t>
            </a:r>
            <a:endParaRPr/>
          </a:p>
          <a:p>
            <a:pPr marL="228600" lvl="0" indent="-228600" algn="l" rtl="0">
              <a:lnSpc>
                <a:spcPct val="80000"/>
              </a:lnSpc>
              <a:spcBef>
                <a:spcPts val="1000"/>
              </a:spcBef>
              <a:spcAft>
                <a:spcPts val="0"/>
              </a:spcAft>
              <a:buClr>
                <a:schemeClr val="dk1"/>
              </a:buClr>
              <a:buSzPts val="2800"/>
              <a:buChar char="●"/>
            </a:pPr>
            <a:r>
              <a:rPr lang="en-US"/>
              <a:t>Consultations: Less frequent sessions or assessments only when billing is conflicting or when acting as a specialist consulting with an existing professional team</a:t>
            </a:r>
            <a:endParaRPr/>
          </a:p>
          <a:p>
            <a:pPr marL="228600" lvl="0" indent="-228600" algn="l" rtl="0">
              <a:lnSpc>
                <a:spcPct val="80000"/>
              </a:lnSpc>
              <a:spcBef>
                <a:spcPts val="1000"/>
              </a:spcBef>
              <a:spcAft>
                <a:spcPts val="0"/>
              </a:spcAft>
              <a:buSzPts val="2800"/>
              <a:buChar char="●"/>
            </a:pPr>
            <a:r>
              <a:rPr lang="en-US"/>
              <a:t>Evaluations, Dismissals </a:t>
            </a:r>
            <a:endParaRPr/>
          </a:p>
          <a:p>
            <a:pPr marL="228600" lvl="0" indent="-228600" algn="l" rtl="0">
              <a:lnSpc>
                <a:spcPct val="80000"/>
              </a:lnSpc>
              <a:spcBef>
                <a:spcPts val="1000"/>
              </a:spcBef>
              <a:spcAft>
                <a:spcPts val="0"/>
              </a:spcAft>
              <a:buClr>
                <a:schemeClr val="dk1"/>
              </a:buClr>
              <a:buSzPts val="2800"/>
              <a:buChar char="●"/>
            </a:pPr>
            <a:r>
              <a:rPr lang="en-US"/>
              <a:t>Treatment: weekly, bi-weekly, intensive</a:t>
            </a:r>
            <a:endParaRPr/>
          </a:p>
          <a:p>
            <a:pPr marL="228600" lvl="0" indent="-228600" algn="l" rtl="0">
              <a:lnSpc>
                <a:spcPct val="80000"/>
              </a:lnSpc>
              <a:spcBef>
                <a:spcPts val="1000"/>
              </a:spcBef>
              <a:spcAft>
                <a:spcPts val="0"/>
              </a:spcAft>
              <a:buClr>
                <a:schemeClr val="dk1"/>
              </a:buClr>
              <a:buSzPts val="2800"/>
              <a:buChar char="●"/>
            </a:pPr>
            <a:r>
              <a:rPr lang="en-US"/>
              <a:t>Intensive treatment: motor speech, CAS recommended frequencies (3-5x/week), LSVT, 5-minute artic</a:t>
            </a:r>
            <a:endParaRPr/>
          </a:p>
          <a:p>
            <a:pPr marL="228600" lvl="0" indent="-228600" algn="l" rtl="0">
              <a:lnSpc>
                <a:spcPct val="80000"/>
              </a:lnSpc>
              <a:spcBef>
                <a:spcPts val="1000"/>
              </a:spcBef>
              <a:spcAft>
                <a:spcPts val="0"/>
              </a:spcAft>
              <a:buClr>
                <a:schemeClr val="dk1"/>
              </a:buClr>
              <a:buSzPts val="2800"/>
              <a:buChar char="●"/>
            </a:pPr>
            <a:r>
              <a:rPr lang="en-US"/>
              <a:t>Groups</a:t>
            </a:r>
            <a:endParaRPr/>
          </a:p>
          <a:p>
            <a:pPr marL="228600" lvl="0" indent="-228600" algn="l" rtl="0">
              <a:lnSpc>
                <a:spcPct val="80000"/>
              </a:lnSpc>
              <a:spcBef>
                <a:spcPts val="1000"/>
              </a:spcBef>
              <a:spcAft>
                <a:spcPts val="2100"/>
              </a:spcAft>
              <a:buClr>
                <a:schemeClr val="dk1"/>
              </a:buClr>
              <a:buSzPts val="2800"/>
              <a:buChar char="●"/>
            </a:pPr>
            <a:r>
              <a:rPr lang="en-US"/>
              <a:t>Functional and Social applications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Online Test Administration </a:t>
            </a:r>
            <a:endParaRPr/>
          </a:p>
        </p:txBody>
      </p:sp>
      <p:sp>
        <p:nvSpPr>
          <p:cNvPr id="175" name="Google Shape;175;p29"/>
          <p:cNvSpPr txBox="1">
            <a:spLocks noGrp="1"/>
          </p:cNvSpPr>
          <p:nvPr>
            <p:ph type="body" idx="1"/>
          </p:nvPr>
        </p:nvSpPr>
        <p:spPr>
          <a:xfrm>
            <a:off x="8808000" y="2125350"/>
            <a:ext cx="3057900" cy="3261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Available for Online Administration </a:t>
            </a:r>
            <a:r>
              <a:rPr lang="en-US"/>
              <a:t>CELF - 5</a:t>
            </a:r>
            <a:endParaRPr/>
          </a:p>
          <a:p>
            <a:pPr marL="0" lvl="0" indent="0" algn="l" rtl="0">
              <a:spcBef>
                <a:spcPts val="2100"/>
              </a:spcBef>
              <a:spcAft>
                <a:spcPts val="0"/>
              </a:spcAft>
              <a:buNone/>
            </a:pPr>
            <a:r>
              <a:rPr lang="en-US"/>
              <a:t>GFTA -3 </a:t>
            </a:r>
            <a:endParaRPr/>
          </a:p>
          <a:p>
            <a:pPr marL="0" lvl="0" indent="0" algn="l" rtl="0">
              <a:spcBef>
                <a:spcPts val="2100"/>
              </a:spcBef>
              <a:spcAft>
                <a:spcPts val="0"/>
              </a:spcAft>
              <a:buNone/>
            </a:pPr>
            <a:r>
              <a:rPr lang="en-US"/>
              <a:t>PPVT - 5</a:t>
            </a:r>
            <a:endParaRPr/>
          </a:p>
          <a:p>
            <a:pPr marL="0" lvl="0" indent="0" algn="l" rtl="0">
              <a:spcBef>
                <a:spcPts val="2100"/>
              </a:spcBef>
              <a:spcAft>
                <a:spcPts val="2100"/>
              </a:spcAft>
              <a:buNone/>
            </a:pPr>
            <a:r>
              <a:rPr lang="en-US"/>
              <a:t>EVT - 3</a:t>
            </a:r>
            <a:endParaRPr/>
          </a:p>
        </p:txBody>
      </p:sp>
      <p:pic>
        <p:nvPicPr>
          <p:cNvPr id="176" name="Google Shape;176;p29">
            <a:hlinkClick r:id="rId3"/>
          </p:cNvPr>
          <p:cNvPicPr preferRelativeResize="0"/>
          <p:nvPr/>
        </p:nvPicPr>
        <p:blipFill>
          <a:blip r:embed="rId4">
            <a:alphaModFix/>
          </a:blip>
          <a:stretch>
            <a:fillRect/>
          </a:stretch>
        </p:blipFill>
        <p:spPr>
          <a:xfrm>
            <a:off x="507700" y="1627650"/>
            <a:ext cx="7992975" cy="4257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757413" y="135325"/>
            <a:ext cx="10515600" cy="648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Example: therapy process for one session </a:t>
            </a:r>
            <a:endParaRPr/>
          </a:p>
        </p:txBody>
      </p:sp>
      <p:pic>
        <p:nvPicPr>
          <p:cNvPr id="182" name="Google Shape;182;p30"/>
          <p:cNvPicPr preferRelativeResize="0"/>
          <p:nvPr/>
        </p:nvPicPr>
        <p:blipFill rotWithShape="1">
          <a:blip r:embed="rId3">
            <a:alphaModFix/>
          </a:blip>
          <a:srcRect b="-3092"/>
          <a:stretch/>
        </p:blipFill>
        <p:spPr>
          <a:xfrm>
            <a:off x="560025" y="936325"/>
            <a:ext cx="11071948" cy="6003174"/>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54000" y="435875"/>
            <a:ext cx="5393700" cy="18870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endParaRPr sz="2800"/>
          </a:p>
          <a:p>
            <a:pPr marL="0" lvl="0" indent="0" algn="ctr" rtl="0">
              <a:spcBef>
                <a:spcPts val="0"/>
              </a:spcBef>
              <a:spcAft>
                <a:spcPts val="0"/>
              </a:spcAft>
              <a:buNone/>
            </a:pPr>
            <a:endParaRPr sz="3400"/>
          </a:p>
          <a:p>
            <a:pPr marL="0" lvl="0" indent="0" algn="ctr" rtl="0">
              <a:spcBef>
                <a:spcPts val="0"/>
              </a:spcBef>
              <a:spcAft>
                <a:spcPts val="0"/>
              </a:spcAft>
              <a:buNone/>
            </a:pPr>
            <a:endParaRPr sz="2800"/>
          </a:p>
          <a:p>
            <a:pPr marL="0" lvl="0" indent="0" algn="ctr" rtl="0">
              <a:spcBef>
                <a:spcPts val="0"/>
              </a:spcBef>
              <a:spcAft>
                <a:spcPts val="0"/>
              </a:spcAft>
              <a:buNone/>
            </a:pPr>
            <a:endParaRPr sz="3200"/>
          </a:p>
          <a:p>
            <a:pPr marL="0" lvl="0" indent="0" algn="ctr" rtl="0">
              <a:spcBef>
                <a:spcPts val="0"/>
              </a:spcBef>
              <a:spcAft>
                <a:spcPts val="0"/>
              </a:spcAft>
              <a:buNone/>
            </a:pPr>
            <a:endParaRPr sz="2800"/>
          </a:p>
          <a:p>
            <a:pPr marL="0" lvl="0" indent="0" algn="ctr" rtl="0">
              <a:spcBef>
                <a:spcPts val="0"/>
              </a:spcBef>
              <a:spcAft>
                <a:spcPts val="0"/>
              </a:spcAft>
              <a:buNone/>
            </a:pPr>
            <a:endParaRPr sz="2800"/>
          </a:p>
          <a:p>
            <a:pPr marL="0" lvl="0" indent="0" algn="ctr" rtl="0">
              <a:spcBef>
                <a:spcPts val="0"/>
              </a:spcBef>
              <a:spcAft>
                <a:spcPts val="0"/>
              </a:spcAft>
              <a:buNone/>
            </a:pPr>
            <a:r>
              <a:rPr lang="en-US" sz="3200"/>
              <a:t>Why is Teletherapy So Effective for Those Living with Down syndrome?</a:t>
            </a:r>
            <a:endParaRPr sz="3400"/>
          </a:p>
          <a:p>
            <a:pPr marL="0" lvl="0" indent="0" algn="ctr" rtl="0">
              <a:spcBef>
                <a:spcPts val="0"/>
              </a:spcBef>
              <a:spcAft>
                <a:spcPts val="0"/>
              </a:spcAft>
              <a:buNone/>
            </a:pPr>
            <a:endParaRPr sz="2400"/>
          </a:p>
        </p:txBody>
      </p:sp>
      <p:sp>
        <p:nvSpPr>
          <p:cNvPr id="188" name="Google Shape;188;p31"/>
          <p:cNvSpPr txBox="1">
            <a:spLocks noGrp="1"/>
          </p:cNvSpPr>
          <p:nvPr>
            <p:ph type="body" idx="2"/>
          </p:nvPr>
        </p:nvSpPr>
        <p:spPr>
          <a:xfrm>
            <a:off x="6414325" y="210450"/>
            <a:ext cx="5115900" cy="6284700"/>
          </a:xfrm>
          <a:prstGeom prst="rect">
            <a:avLst/>
          </a:prstGeom>
        </p:spPr>
        <p:txBody>
          <a:bodyPr spcFirstLastPara="1" wrap="square" lIns="121900" tIns="121900" rIns="121900" bIns="121900" anchor="ctr" anchorCtr="0">
            <a:noAutofit/>
          </a:bodyPr>
          <a:lstStyle/>
          <a:p>
            <a:pPr marL="228600" lvl="0" indent="-292100" algn="l" rtl="0">
              <a:lnSpc>
                <a:spcPct val="115000"/>
              </a:lnSpc>
              <a:spcBef>
                <a:spcPts val="0"/>
              </a:spcBef>
              <a:spcAft>
                <a:spcPts val="0"/>
              </a:spcAft>
              <a:buSzPts val="2800"/>
              <a:buChar char="●"/>
            </a:pPr>
            <a:r>
              <a:rPr lang="en-US" b="1"/>
              <a:t>Most have specific learning strengths inherent to teletherapy. </a:t>
            </a:r>
            <a:endParaRPr b="1"/>
          </a:p>
          <a:p>
            <a:pPr marL="228600" lvl="0" indent="-292100" algn="l" rtl="0">
              <a:lnSpc>
                <a:spcPct val="115000"/>
              </a:lnSpc>
              <a:spcBef>
                <a:spcPts val="0"/>
              </a:spcBef>
              <a:spcAft>
                <a:spcPts val="0"/>
              </a:spcAft>
              <a:buSzPts val="2800"/>
              <a:buChar char="●"/>
            </a:pPr>
            <a:r>
              <a:rPr lang="en-US" b="1"/>
              <a:t>Frequent (2+ days per week), intense, and brief sessions require higher level of planning, travel, and time in clinic settings and even in-home travel therapists can rarely accommodate.</a:t>
            </a:r>
            <a:endParaRPr b="1"/>
          </a:p>
          <a:p>
            <a:pPr marL="228600" lvl="0" indent="-278765" algn="l" rtl="0">
              <a:lnSpc>
                <a:spcPct val="115000"/>
              </a:lnSpc>
              <a:spcBef>
                <a:spcPts val="0"/>
              </a:spcBef>
              <a:spcAft>
                <a:spcPts val="0"/>
              </a:spcAft>
              <a:buSzPts val="2590"/>
              <a:buChar char="●"/>
            </a:pPr>
            <a:r>
              <a:rPr lang="en-US" b="1"/>
              <a:t>Meaningful, contextual, and functional therapy activities are </a:t>
            </a:r>
            <a:r>
              <a:rPr lang="en-US" b="1" u="sng"/>
              <a:t>ESSENTIAL</a:t>
            </a:r>
            <a:r>
              <a:rPr lang="en-US" b="1"/>
              <a:t> for success.</a:t>
            </a:r>
            <a:r>
              <a:rPr lang="en-US" sz="2590" b="1"/>
              <a:t> </a:t>
            </a:r>
            <a:endParaRPr sz="2590" b="1"/>
          </a:p>
        </p:txBody>
      </p:sp>
      <p:sp>
        <p:nvSpPr>
          <p:cNvPr id="189" name="Google Shape;189;p31"/>
          <p:cNvSpPr txBox="1">
            <a:spLocks noGrp="1"/>
          </p:cNvSpPr>
          <p:nvPr>
            <p:ph type="subTitle" idx="1"/>
          </p:nvPr>
        </p:nvSpPr>
        <p:spPr>
          <a:xfrm>
            <a:off x="354000" y="2322875"/>
            <a:ext cx="5393700" cy="3970800"/>
          </a:xfrm>
          <a:prstGeom prst="rect">
            <a:avLst/>
          </a:prstGeom>
          <a:ln>
            <a:noFill/>
          </a:ln>
        </p:spPr>
        <p:txBody>
          <a:bodyPr spcFirstLastPara="1" wrap="square" lIns="121900" tIns="121900" rIns="121900" bIns="121900" anchor="t" anchorCtr="0">
            <a:noAutofit/>
          </a:bodyPr>
          <a:lstStyle/>
          <a:p>
            <a:pPr marL="228600" lvl="0" indent="-292100" algn="l" rtl="0">
              <a:lnSpc>
                <a:spcPct val="115000"/>
              </a:lnSpc>
              <a:spcBef>
                <a:spcPts val="0"/>
              </a:spcBef>
              <a:spcAft>
                <a:spcPts val="0"/>
              </a:spcAft>
              <a:buClr>
                <a:srgbClr val="1155CC"/>
              </a:buClr>
              <a:buSzPts val="2800"/>
              <a:buChar char="●"/>
            </a:pPr>
            <a:r>
              <a:rPr lang="en-US">
                <a:solidFill>
                  <a:srgbClr val="1155CC"/>
                </a:solidFill>
              </a:rPr>
              <a:t>Sessions are:</a:t>
            </a:r>
            <a:endParaRPr>
              <a:solidFill>
                <a:srgbClr val="1155CC"/>
              </a:solidFill>
            </a:endParaRPr>
          </a:p>
          <a:p>
            <a:pPr marL="1143000" lvl="2" indent="-292100" algn="l" rtl="0">
              <a:lnSpc>
                <a:spcPct val="80000"/>
              </a:lnSpc>
              <a:spcBef>
                <a:spcPts val="0"/>
              </a:spcBef>
              <a:spcAft>
                <a:spcPts val="0"/>
              </a:spcAft>
              <a:buClr>
                <a:srgbClr val="1155CC"/>
              </a:buClr>
              <a:buSzPts val="2800"/>
              <a:buChar char="■"/>
            </a:pPr>
            <a:r>
              <a:rPr lang="en-US">
                <a:solidFill>
                  <a:srgbClr val="1155CC"/>
                </a:solidFill>
              </a:rPr>
              <a:t>visual</a:t>
            </a:r>
            <a:endParaRPr>
              <a:solidFill>
                <a:srgbClr val="1155CC"/>
              </a:solidFill>
            </a:endParaRPr>
          </a:p>
          <a:p>
            <a:pPr marL="1143000" lvl="2" indent="-292100" algn="l" rtl="0">
              <a:lnSpc>
                <a:spcPct val="80000"/>
              </a:lnSpc>
              <a:spcBef>
                <a:spcPts val="0"/>
              </a:spcBef>
              <a:spcAft>
                <a:spcPts val="0"/>
              </a:spcAft>
              <a:buClr>
                <a:srgbClr val="1155CC"/>
              </a:buClr>
              <a:buSzPts val="2800"/>
              <a:buChar char="■"/>
            </a:pPr>
            <a:r>
              <a:rPr lang="en-US">
                <a:solidFill>
                  <a:srgbClr val="1155CC"/>
                </a:solidFill>
              </a:rPr>
              <a:t>focused</a:t>
            </a:r>
            <a:endParaRPr>
              <a:solidFill>
                <a:srgbClr val="1155CC"/>
              </a:solidFill>
            </a:endParaRPr>
          </a:p>
          <a:p>
            <a:pPr marL="1143000" lvl="2" indent="-292100" algn="l" rtl="0">
              <a:lnSpc>
                <a:spcPct val="80000"/>
              </a:lnSpc>
              <a:spcBef>
                <a:spcPts val="0"/>
              </a:spcBef>
              <a:spcAft>
                <a:spcPts val="0"/>
              </a:spcAft>
              <a:buClr>
                <a:srgbClr val="1155CC"/>
              </a:buClr>
              <a:buSzPts val="2800"/>
              <a:buChar char="■"/>
            </a:pPr>
            <a:r>
              <a:rPr lang="en-US">
                <a:solidFill>
                  <a:srgbClr val="1155CC"/>
                </a:solidFill>
              </a:rPr>
              <a:t>consistent</a:t>
            </a:r>
            <a:endParaRPr>
              <a:solidFill>
                <a:srgbClr val="1155CC"/>
              </a:solidFill>
            </a:endParaRPr>
          </a:p>
          <a:p>
            <a:pPr marL="228600" lvl="0" indent="-292100" algn="l" rtl="0">
              <a:lnSpc>
                <a:spcPct val="115000"/>
              </a:lnSpc>
              <a:spcBef>
                <a:spcPts val="0"/>
              </a:spcBef>
              <a:spcAft>
                <a:spcPts val="0"/>
              </a:spcAft>
              <a:buClr>
                <a:srgbClr val="1155CC"/>
              </a:buClr>
              <a:buSzPts val="2800"/>
              <a:buChar char="●"/>
            </a:pPr>
            <a:r>
              <a:rPr lang="en-US">
                <a:solidFill>
                  <a:srgbClr val="1155CC"/>
                </a:solidFill>
              </a:rPr>
              <a:t>Can be:</a:t>
            </a:r>
            <a:endParaRPr>
              <a:solidFill>
                <a:srgbClr val="1155CC"/>
              </a:solidFill>
            </a:endParaRPr>
          </a:p>
          <a:p>
            <a:pPr marL="1143000" lvl="2" indent="-292100" algn="l" rtl="0">
              <a:lnSpc>
                <a:spcPct val="80000"/>
              </a:lnSpc>
              <a:spcBef>
                <a:spcPts val="0"/>
              </a:spcBef>
              <a:spcAft>
                <a:spcPts val="0"/>
              </a:spcAft>
              <a:buClr>
                <a:srgbClr val="1155CC"/>
              </a:buClr>
              <a:buSzPts val="2800"/>
              <a:buChar char="■"/>
            </a:pPr>
            <a:r>
              <a:rPr lang="en-US">
                <a:solidFill>
                  <a:srgbClr val="1155CC"/>
                </a:solidFill>
              </a:rPr>
              <a:t>repetitive</a:t>
            </a:r>
            <a:endParaRPr>
              <a:solidFill>
                <a:srgbClr val="1155CC"/>
              </a:solidFill>
            </a:endParaRPr>
          </a:p>
          <a:p>
            <a:pPr marL="1143000" lvl="2" indent="-292100" algn="l" rtl="0">
              <a:lnSpc>
                <a:spcPct val="80000"/>
              </a:lnSpc>
              <a:spcBef>
                <a:spcPts val="0"/>
              </a:spcBef>
              <a:spcAft>
                <a:spcPts val="0"/>
              </a:spcAft>
              <a:buClr>
                <a:srgbClr val="1155CC"/>
              </a:buClr>
              <a:buSzPts val="2800"/>
              <a:buChar char="■"/>
            </a:pPr>
            <a:r>
              <a:rPr lang="en-US">
                <a:solidFill>
                  <a:srgbClr val="1155CC"/>
                </a:solidFill>
              </a:rPr>
              <a:t>intensive</a:t>
            </a:r>
            <a:endParaRPr>
              <a:solidFill>
                <a:srgbClr val="1155CC"/>
              </a:solidFill>
            </a:endParaRPr>
          </a:p>
          <a:p>
            <a:pPr marL="1143000" lvl="2" indent="-292100" algn="l" rtl="0">
              <a:lnSpc>
                <a:spcPct val="80000"/>
              </a:lnSpc>
              <a:spcBef>
                <a:spcPts val="0"/>
              </a:spcBef>
              <a:spcAft>
                <a:spcPts val="0"/>
              </a:spcAft>
              <a:buClr>
                <a:srgbClr val="1155CC"/>
              </a:buClr>
              <a:buSzPts val="2800"/>
              <a:buChar char="■"/>
            </a:pPr>
            <a:r>
              <a:rPr lang="en-US">
                <a:solidFill>
                  <a:srgbClr val="1155CC"/>
                </a:solidFill>
              </a:rPr>
              <a:t>frequent</a:t>
            </a:r>
            <a:endParaRPr>
              <a:solidFill>
                <a:srgbClr val="1155CC"/>
              </a:solidFill>
            </a:endParaRPr>
          </a:p>
          <a:p>
            <a:pPr marL="1143000" lvl="2" indent="-292100" algn="l" rtl="0">
              <a:lnSpc>
                <a:spcPct val="80000"/>
              </a:lnSpc>
              <a:spcBef>
                <a:spcPts val="0"/>
              </a:spcBef>
              <a:spcAft>
                <a:spcPts val="0"/>
              </a:spcAft>
              <a:buClr>
                <a:srgbClr val="1155CC"/>
              </a:buClr>
              <a:buSzPts val="2800"/>
              <a:buChar char="■"/>
            </a:pPr>
            <a:r>
              <a:rPr lang="en-US">
                <a:solidFill>
                  <a:srgbClr val="1155CC"/>
                </a:solidFill>
              </a:rPr>
              <a:t>short</a:t>
            </a:r>
            <a:endParaRPr>
              <a:solidFill>
                <a:srgbClr val="1155CC"/>
              </a:solidFill>
            </a:endParaRPr>
          </a:p>
          <a:p>
            <a:pPr marL="0" lvl="0" indent="0" algn="ctr" rtl="0">
              <a:spcBef>
                <a:spcPts val="2100"/>
              </a:spcBef>
              <a:spcAft>
                <a:spcPts val="0"/>
              </a:spcAft>
              <a:buNone/>
            </a:pPr>
            <a:endParaRPr/>
          </a:p>
        </p:txBody>
      </p:sp>
      <p:cxnSp>
        <p:nvCxnSpPr>
          <p:cNvPr id="190" name="Google Shape;190;p31"/>
          <p:cNvCxnSpPr/>
          <p:nvPr/>
        </p:nvCxnSpPr>
        <p:spPr>
          <a:xfrm>
            <a:off x="6610125" y="5991450"/>
            <a:ext cx="760200" cy="0"/>
          </a:xfrm>
          <a:prstGeom prst="straightConnector1">
            <a:avLst/>
          </a:prstGeom>
          <a:noFill/>
          <a:ln w="38100" cap="flat" cmpd="sng">
            <a:solidFill>
              <a:schemeClr val="accent3"/>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a:t>Treatments for Speech, Language and Feeding </a:t>
            </a:r>
            <a:endParaRPr sz="4400"/>
          </a:p>
        </p:txBody>
      </p:sp>
      <p:sp>
        <p:nvSpPr>
          <p:cNvPr id="196" name="Google Shape;196;p32"/>
          <p:cNvSpPr txBox="1">
            <a:spLocks noGrp="1"/>
          </p:cNvSpPr>
          <p:nvPr>
            <p:ph type="body" idx="1"/>
          </p:nvPr>
        </p:nvSpPr>
        <p:spPr>
          <a:xfrm>
            <a:off x="838200" y="1560451"/>
            <a:ext cx="10515600" cy="5118000"/>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endParaRPr/>
          </a:p>
          <a:p>
            <a:pPr marL="228600" lvl="0" indent="-241934" algn="l" rtl="0">
              <a:lnSpc>
                <a:spcPct val="80000"/>
              </a:lnSpc>
              <a:spcBef>
                <a:spcPts val="0"/>
              </a:spcBef>
              <a:spcAft>
                <a:spcPts val="0"/>
              </a:spcAft>
              <a:buClr>
                <a:schemeClr val="dk1"/>
              </a:buClr>
              <a:buSzPts val="2800"/>
              <a:buChar char="●"/>
            </a:pPr>
            <a:r>
              <a:rPr lang="en-US"/>
              <a:t>Very few specialists and limited Down-syndrome-specific programs and techniques.</a:t>
            </a:r>
            <a:endParaRPr/>
          </a:p>
          <a:p>
            <a:pPr marL="228600" lvl="0" indent="-241934" algn="l" rtl="0">
              <a:lnSpc>
                <a:spcPct val="80000"/>
              </a:lnSpc>
              <a:spcBef>
                <a:spcPts val="1000"/>
              </a:spcBef>
              <a:spcAft>
                <a:spcPts val="0"/>
              </a:spcAft>
              <a:buClr>
                <a:schemeClr val="dk1"/>
              </a:buClr>
              <a:buSzPts val="2800"/>
              <a:buChar char="●"/>
            </a:pPr>
            <a:r>
              <a:rPr lang="en-US"/>
              <a:t>School and clinic therapies not enough: </a:t>
            </a:r>
            <a:endParaRPr/>
          </a:p>
          <a:p>
            <a:pPr marL="685800" lvl="1" indent="-266700" algn="l" rtl="0">
              <a:lnSpc>
                <a:spcPct val="80000"/>
              </a:lnSpc>
              <a:spcBef>
                <a:spcPts val="1000"/>
              </a:spcBef>
              <a:spcAft>
                <a:spcPts val="0"/>
              </a:spcAft>
              <a:buClr>
                <a:schemeClr val="dk1"/>
              </a:buClr>
              <a:buSzPts val="2400"/>
              <a:buChar char="○"/>
            </a:pPr>
            <a:r>
              <a:rPr lang="en-US" sz="2400"/>
              <a:t>very complex speech, language, learning, and health profiles</a:t>
            </a:r>
            <a:endParaRPr sz="2400"/>
          </a:p>
          <a:p>
            <a:pPr marL="685800" lvl="0" indent="0" algn="l" rtl="0">
              <a:lnSpc>
                <a:spcPct val="80000"/>
              </a:lnSpc>
              <a:spcBef>
                <a:spcPts val="1000"/>
              </a:spcBef>
              <a:spcAft>
                <a:spcPts val="0"/>
              </a:spcAft>
              <a:buNone/>
            </a:pPr>
            <a:endParaRPr/>
          </a:p>
          <a:p>
            <a:pPr marL="228600" lvl="0" indent="-241934" algn="l" rtl="0">
              <a:lnSpc>
                <a:spcPct val="80000"/>
              </a:lnSpc>
              <a:spcBef>
                <a:spcPts val="1000"/>
              </a:spcBef>
              <a:spcAft>
                <a:spcPts val="0"/>
              </a:spcAft>
              <a:buClr>
                <a:schemeClr val="dk1"/>
              </a:buClr>
              <a:buSzPts val="2800"/>
              <a:buChar char="●"/>
            </a:pPr>
            <a:r>
              <a:rPr lang="en-US"/>
              <a:t>Those with DS need ongoing speech and language intervention throughout the lifespan (Buckley, 1993):</a:t>
            </a:r>
            <a:endParaRPr/>
          </a:p>
          <a:p>
            <a:pPr marL="685800" lvl="1" indent="-254000" algn="l" rtl="0">
              <a:lnSpc>
                <a:spcPct val="80000"/>
              </a:lnSpc>
              <a:spcBef>
                <a:spcPts val="1000"/>
              </a:spcBef>
              <a:spcAft>
                <a:spcPts val="0"/>
              </a:spcAft>
              <a:buSzPts val="2200"/>
              <a:buChar char="○"/>
            </a:pPr>
            <a:r>
              <a:rPr lang="en-US" sz="2200"/>
              <a:t>Birth to 3</a:t>
            </a:r>
            <a:endParaRPr sz="2200"/>
          </a:p>
          <a:p>
            <a:pPr marL="685800" lvl="1" indent="-254000" algn="l" rtl="0">
              <a:lnSpc>
                <a:spcPct val="80000"/>
              </a:lnSpc>
              <a:spcBef>
                <a:spcPts val="1000"/>
              </a:spcBef>
              <a:spcAft>
                <a:spcPts val="0"/>
              </a:spcAft>
              <a:buSzPts val="2200"/>
              <a:buChar char="○"/>
            </a:pPr>
            <a:r>
              <a:rPr lang="en-US" sz="2200"/>
              <a:t>Preschool </a:t>
            </a:r>
            <a:endParaRPr sz="2200"/>
          </a:p>
          <a:p>
            <a:pPr marL="685800" lvl="1" indent="-254000" algn="l" rtl="0">
              <a:lnSpc>
                <a:spcPct val="80000"/>
              </a:lnSpc>
              <a:spcBef>
                <a:spcPts val="1000"/>
              </a:spcBef>
              <a:spcAft>
                <a:spcPts val="0"/>
              </a:spcAft>
              <a:buSzPts val="2200"/>
              <a:buChar char="○"/>
            </a:pPr>
            <a:r>
              <a:rPr lang="en-US" sz="2200"/>
              <a:t>School age </a:t>
            </a:r>
            <a:endParaRPr sz="2200"/>
          </a:p>
          <a:p>
            <a:pPr marL="685800" lvl="1" indent="-254000" algn="l" rtl="0">
              <a:lnSpc>
                <a:spcPct val="80000"/>
              </a:lnSpc>
              <a:spcBef>
                <a:spcPts val="1000"/>
              </a:spcBef>
              <a:spcAft>
                <a:spcPts val="0"/>
              </a:spcAft>
              <a:buSzPts val="2200"/>
              <a:buChar char="○"/>
            </a:pPr>
            <a:r>
              <a:rPr lang="en-US" sz="2200"/>
              <a:t>Adolescent </a:t>
            </a:r>
            <a:endParaRPr sz="2200"/>
          </a:p>
          <a:p>
            <a:pPr marL="685800" lvl="1" indent="-254000" algn="l" rtl="0">
              <a:lnSpc>
                <a:spcPct val="80000"/>
              </a:lnSpc>
              <a:spcBef>
                <a:spcPts val="1000"/>
              </a:spcBef>
              <a:spcAft>
                <a:spcPts val="0"/>
              </a:spcAft>
              <a:buSzPts val="2200"/>
              <a:buChar char="○"/>
            </a:pPr>
            <a:r>
              <a:rPr lang="en-US" sz="2200"/>
              <a:t>Adult </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838200" y="33230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Common Goals for those Living with Down syndrome</a:t>
            </a:r>
            <a:endParaRPr/>
          </a:p>
        </p:txBody>
      </p:sp>
      <p:sp>
        <p:nvSpPr>
          <p:cNvPr id="202" name="Google Shape;202;p33"/>
          <p:cNvSpPr txBox="1">
            <a:spLocks noGrp="1"/>
          </p:cNvSpPr>
          <p:nvPr>
            <p:ph type="body" idx="1"/>
          </p:nvPr>
        </p:nvSpPr>
        <p:spPr>
          <a:xfrm>
            <a:off x="838200" y="1825625"/>
            <a:ext cx="10515600" cy="4683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Speech clarity: articulation, phonology, motor planning, fluency, voice &amp; resonance</a:t>
            </a:r>
            <a:endParaRPr/>
          </a:p>
          <a:p>
            <a:pPr marL="685800" lvl="1" indent="-228600" algn="l" rtl="0">
              <a:lnSpc>
                <a:spcPct val="90000"/>
              </a:lnSpc>
              <a:spcBef>
                <a:spcPts val="500"/>
              </a:spcBef>
              <a:spcAft>
                <a:spcPts val="0"/>
              </a:spcAft>
              <a:buClr>
                <a:schemeClr val="dk1"/>
              </a:buClr>
              <a:buSzPts val="2400"/>
              <a:buChar char="○"/>
            </a:pPr>
            <a:r>
              <a:rPr lang="en-US"/>
              <a:t>Studies show all of these are usually present and should be treated accordingly </a:t>
            </a:r>
            <a:endParaRPr/>
          </a:p>
          <a:p>
            <a:pPr marL="685800" lvl="0" indent="0" algn="l" rtl="0">
              <a:lnSpc>
                <a:spcPct val="90000"/>
              </a:lnSpc>
              <a:spcBef>
                <a:spcPts val="500"/>
              </a:spcBef>
              <a:spcAft>
                <a:spcPts val="0"/>
              </a:spcAft>
              <a:buNone/>
            </a:pPr>
            <a:r>
              <a:rPr lang="en-US" sz="1050">
                <a:solidFill>
                  <a:srgbClr val="333333"/>
                </a:solidFill>
                <a:highlight>
                  <a:srgbClr val="FFFFFF"/>
                </a:highlight>
                <a:latin typeface="Arial"/>
                <a:ea typeface="Arial"/>
                <a:cs typeface="Arial"/>
                <a:sym typeface="Arial"/>
              </a:rPr>
              <a:t>University of Vermont. (2016, February 5). More effective speech therapy approach for children with Down Syndrome. </a:t>
            </a:r>
            <a:r>
              <a:rPr lang="en-US" sz="1050" i="1">
                <a:solidFill>
                  <a:srgbClr val="333333"/>
                </a:solidFill>
                <a:highlight>
                  <a:srgbClr val="FFFFFF"/>
                </a:highlight>
                <a:latin typeface="Arial"/>
                <a:ea typeface="Arial"/>
                <a:cs typeface="Arial"/>
                <a:sym typeface="Arial"/>
              </a:rPr>
              <a:t>ScienceDaily</a:t>
            </a:r>
            <a:r>
              <a:rPr lang="en-US" sz="1050">
                <a:solidFill>
                  <a:srgbClr val="333333"/>
                </a:solidFill>
                <a:highlight>
                  <a:srgbClr val="FFFFFF"/>
                </a:highlight>
                <a:latin typeface="Arial"/>
                <a:ea typeface="Arial"/>
                <a:cs typeface="Arial"/>
                <a:sym typeface="Arial"/>
              </a:rPr>
              <a:t>. Retrieved November 20, 2019 from </a:t>
            </a:r>
            <a:r>
              <a:rPr lang="en-US" sz="1050" u="sng">
                <a:solidFill>
                  <a:schemeClr val="hlink"/>
                </a:solidFill>
                <a:highlight>
                  <a:srgbClr val="FFFFFF"/>
                </a:highlight>
                <a:latin typeface="Arial"/>
                <a:ea typeface="Arial"/>
                <a:cs typeface="Arial"/>
                <a:sym typeface="Arial"/>
                <a:hlinkClick r:id="rId3"/>
              </a:rPr>
              <a:t>www.sciencedaily.com/releases/2016/02/160205100848.htm</a:t>
            </a:r>
            <a:r>
              <a:rPr lang="en-US" sz="1050">
                <a:solidFill>
                  <a:srgbClr val="333333"/>
                </a:solidFill>
                <a:highlight>
                  <a:srgbClr val="FFFFFF"/>
                </a:highlight>
                <a:latin typeface="Arial"/>
                <a:ea typeface="Arial"/>
                <a:cs typeface="Arial"/>
                <a:sym typeface="Arial"/>
              </a:rPr>
              <a:t> </a:t>
            </a:r>
            <a:endParaRPr/>
          </a:p>
          <a:p>
            <a:pPr marL="228600" lvl="0" indent="-228600" algn="l" rtl="0">
              <a:lnSpc>
                <a:spcPct val="90000"/>
              </a:lnSpc>
              <a:spcBef>
                <a:spcPts val="1000"/>
              </a:spcBef>
              <a:spcAft>
                <a:spcPts val="0"/>
              </a:spcAft>
              <a:buClr>
                <a:schemeClr val="dk1"/>
              </a:buClr>
              <a:buSzPts val="2800"/>
              <a:buChar char="●"/>
            </a:pPr>
            <a:r>
              <a:rPr lang="en-US"/>
              <a:t>Feeding: coaching and monitoring oral and pharyngeal phase eating, picky eating, messiness.</a:t>
            </a:r>
            <a:endParaRPr/>
          </a:p>
          <a:p>
            <a:pPr marL="228600" lvl="0" indent="-165100" algn="l" rtl="0">
              <a:lnSpc>
                <a:spcPct val="90000"/>
              </a:lnSpc>
              <a:spcBef>
                <a:spcPts val="1000"/>
              </a:spcBef>
              <a:spcAft>
                <a:spcPts val="0"/>
              </a:spcAft>
              <a:buSzPts val="1800"/>
              <a:buChar char="●"/>
            </a:pPr>
            <a:r>
              <a:rPr lang="en-US"/>
              <a:t>Receptive &amp; expressive language, memory, auditory processing, cognitive learning and processing</a:t>
            </a:r>
            <a:r>
              <a:rPr lang="en-US" sz="1800">
                <a:latin typeface="Arial"/>
                <a:ea typeface="Arial"/>
                <a:cs typeface="Arial"/>
                <a:sym typeface="Arial"/>
              </a:rPr>
              <a:t> </a:t>
            </a:r>
            <a:r>
              <a:rPr lang="en-US"/>
              <a:t>(</a:t>
            </a:r>
            <a:r>
              <a:rPr lang="en-US">
                <a:solidFill>
                  <a:srgbClr val="202226"/>
                </a:solidFill>
                <a:highlight>
                  <a:srgbClr val="FFFFFF"/>
                </a:highlight>
              </a:rPr>
              <a:t>Chapman &amp; Hesketh, 2001). </a:t>
            </a:r>
            <a:endParaRPr/>
          </a:p>
          <a:p>
            <a:pPr marL="228600" lvl="0" indent="-228600" algn="l" rtl="0">
              <a:lnSpc>
                <a:spcPct val="90000"/>
              </a:lnSpc>
              <a:spcBef>
                <a:spcPts val="1000"/>
              </a:spcBef>
              <a:spcAft>
                <a:spcPts val="0"/>
              </a:spcAft>
              <a:buClr>
                <a:schemeClr val="dk1"/>
              </a:buClr>
              <a:buSzPts val="2800"/>
              <a:buChar char="●"/>
            </a:pPr>
            <a:r>
              <a:rPr lang="en-US"/>
              <a:t>Functional and social Language use. </a:t>
            </a:r>
            <a:r>
              <a:rPr lang="en-US" i="1"/>
              <a:t>This is the #1 concern for parents of teens and young adults.</a:t>
            </a:r>
            <a:endParaRPr i="1"/>
          </a:p>
          <a:p>
            <a:pPr marL="228600" lvl="0" indent="-228600" algn="l" rtl="0">
              <a:lnSpc>
                <a:spcPct val="90000"/>
              </a:lnSpc>
              <a:spcBef>
                <a:spcPts val="1000"/>
              </a:spcBef>
              <a:spcAft>
                <a:spcPts val="0"/>
              </a:spcAft>
              <a:buClr>
                <a:schemeClr val="dk1"/>
              </a:buClr>
              <a:buSzPts val="2800"/>
              <a:buChar char="●"/>
            </a:pPr>
            <a:r>
              <a:rPr lang="en-US"/>
              <a:t>Daily living/Self-help, educational adaptations and performance, vocational preparation, and higher education.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70275" y="365125"/>
            <a:ext cx="10983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Private &amp; School Application:</a:t>
            </a:r>
            <a:endParaRPr sz="3800"/>
          </a:p>
        </p:txBody>
      </p:sp>
      <p:sp>
        <p:nvSpPr>
          <p:cNvPr id="208" name="Google Shape;208;p34"/>
          <p:cNvSpPr txBox="1">
            <a:spLocks noGrp="1"/>
          </p:cNvSpPr>
          <p:nvPr>
            <p:ph type="body" idx="1"/>
          </p:nvPr>
        </p:nvSpPr>
        <p:spPr>
          <a:xfrm>
            <a:off x="273675" y="1520825"/>
            <a:ext cx="117198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Private HS student speaking at his own IEP while his therapist watches through Go To Meeting. </a:t>
            </a:r>
            <a:endParaRPr/>
          </a:p>
          <a:p>
            <a:pPr marL="0" lvl="0" indent="0" algn="l" rtl="0">
              <a:lnSpc>
                <a:spcPct val="80000"/>
              </a:lnSpc>
              <a:spcBef>
                <a:spcPts val="2100"/>
              </a:spcBef>
              <a:spcAft>
                <a:spcPts val="0"/>
              </a:spcAft>
              <a:buNone/>
            </a:pPr>
            <a:r>
              <a:rPr lang="en-US" sz="2000"/>
              <a:t>The student and therapist practiced </a:t>
            </a:r>
            <a:endParaRPr sz="2000"/>
          </a:p>
          <a:p>
            <a:pPr marL="0" lvl="0" indent="0" algn="l" rtl="0">
              <a:lnSpc>
                <a:spcPct val="80000"/>
              </a:lnSpc>
              <a:spcBef>
                <a:spcPts val="2100"/>
              </a:spcBef>
              <a:spcAft>
                <a:spcPts val="0"/>
              </a:spcAft>
              <a:buNone/>
            </a:pPr>
            <a:r>
              <a:rPr lang="en-US" sz="2000"/>
              <a:t>beginning with an outline, writing his own </a:t>
            </a:r>
            <a:endParaRPr sz="2000"/>
          </a:p>
          <a:p>
            <a:pPr marL="0" lvl="0" indent="0" algn="l" rtl="0">
              <a:lnSpc>
                <a:spcPct val="80000"/>
              </a:lnSpc>
              <a:spcBef>
                <a:spcPts val="2100"/>
              </a:spcBef>
              <a:spcAft>
                <a:spcPts val="0"/>
              </a:spcAft>
              <a:buNone/>
            </a:pPr>
            <a:r>
              <a:rPr lang="en-US" sz="2000"/>
              <a:t>index cards, and rehearsing each sentence </a:t>
            </a:r>
            <a:endParaRPr sz="2000"/>
          </a:p>
          <a:p>
            <a:pPr marL="0" lvl="0" indent="0" algn="l" rtl="0">
              <a:lnSpc>
                <a:spcPct val="80000"/>
              </a:lnSpc>
              <a:spcBef>
                <a:spcPts val="2100"/>
              </a:spcBef>
              <a:spcAft>
                <a:spcPts val="0"/>
              </a:spcAft>
              <a:buNone/>
            </a:pPr>
            <a:r>
              <a:rPr lang="en-US" sz="2000"/>
              <a:t>many times. He was allowed to keep his ideas</a:t>
            </a:r>
            <a:endParaRPr sz="2000"/>
          </a:p>
          <a:p>
            <a:pPr marL="0" lvl="0" indent="0" algn="l" rtl="0">
              <a:lnSpc>
                <a:spcPct val="80000"/>
              </a:lnSpc>
              <a:spcBef>
                <a:spcPts val="2100"/>
              </a:spcBef>
              <a:spcAft>
                <a:spcPts val="0"/>
              </a:spcAft>
              <a:buNone/>
            </a:pPr>
            <a:r>
              <a:rPr lang="en-US" sz="2000"/>
              <a:t>and use his humor (he is like this in real life </a:t>
            </a:r>
            <a:endParaRPr sz="2000"/>
          </a:p>
          <a:p>
            <a:pPr marL="0" lvl="0" indent="0" algn="l" rtl="0">
              <a:lnSpc>
                <a:spcPct val="80000"/>
              </a:lnSpc>
              <a:spcBef>
                <a:spcPts val="2100"/>
              </a:spcBef>
              <a:spcAft>
                <a:spcPts val="0"/>
              </a:spcAft>
              <a:buNone/>
            </a:pPr>
            <a:r>
              <a:rPr lang="en-US" sz="2000"/>
              <a:t>too). </a:t>
            </a:r>
            <a:endParaRPr sz="2000"/>
          </a:p>
          <a:p>
            <a:pPr marL="0" lvl="0" indent="0" algn="l" rtl="0">
              <a:spcBef>
                <a:spcPts val="2100"/>
              </a:spcBef>
              <a:spcAft>
                <a:spcPts val="2100"/>
              </a:spcAft>
              <a:buNone/>
            </a:pPr>
            <a:endParaRPr/>
          </a:p>
        </p:txBody>
      </p:sp>
      <p:pic>
        <p:nvPicPr>
          <p:cNvPr id="209" name="Google Shape;209;p34" title="MG IEP.MOV">
            <a:hlinkClick r:id="rId3"/>
          </p:cNvPr>
          <p:cNvPicPr preferRelativeResize="0"/>
          <p:nvPr/>
        </p:nvPicPr>
        <p:blipFill>
          <a:blip r:embed="rId4">
            <a:alphaModFix/>
          </a:blip>
          <a:stretch>
            <a:fillRect/>
          </a:stretch>
        </p:blipFill>
        <p:spPr>
          <a:xfrm>
            <a:off x="5860049" y="2152425"/>
            <a:ext cx="6199876" cy="4649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Disclosure Statement</a:t>
            </a:r>
            <a:br>
              <a:rPr lang="en-US"/>
            </a:br>
            <a:r>
              <a:rPr lang="en-US"/>
              <a:t>Jennifer Gray, M.S., CCC-SLP</a:t>
            </a:r>
            <a:endParaRPr/>
          </a:p>
        </p:txBody>
      </p:sp>
      <p:sp>
        <p:nvSpPr>
          <p:cNvPr id="95" name="Google Shape;95;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Char char="●"/>
            </a:pPr>
            <a:r>
              <a:rPr lang="en-US"/>
              <a:t>Self-employed at Grays Peak Speech Service, LLC</a:t>
            </a:r>
            <a:endParaRPr/>
          </a:p>
          <a:p>
            <a:pPr marL="457200" lvl="0" indent="-342900" algn="l" rtl="0">
              <a:lnSpc>
                <a:spcPct val="150000"/>
              </a:lnSpc>
              <a:spcBef>
                <a:spcPts val="0"/>
              </a:spcBef>
              <a:spcAft>
                <a:spcPts val="0"/>
              </a:spcAft>
              <a:buSzPts val="1800"/>
              <a:buChar char="●"/>
            </a:pPr>
            <a:r>
              <a:rPr lang="en-US"/>
              <a:t>In private practice (children, teens, and adults) and Early Intervention specializing in Down syndrome speech, language, and feeding.</a:t>
            </a:r>
            <a:endParaRPr/>
          </a:p>
          <a:p>
            <a:pPr marL="457200" lvl="0" indent="-342900" algn="l" rtl="0">
              <a:lnSpc>
                <a:spcPct val="150000"/>
              </a:lnSpc>
              <a:spcBef>
                <a:spcPts val="0"/>
              </a:spcBef>
              <a:spcAft>
                <a:spcPts val="0"/>
              </a:spcAft>
              <a:buSzPts val="1800"/>
              <a:buChar char="●"/>
            </a:pPr>
            <a:r>
              <a:rPr lang="en-US"/>
              <a:t>I have no financial relationship with the techniques and materials discussed in this presentation.</a:t>
            </a:r>
            <a:endParaRPr/>
          </a:p>
          <a:p>
            <a:pPr marL="457200" lvl="0" indent="-342900" algn="l" rtl="0">
              <a:lnSpc>
                <a:spcPct val="150000"/>
              </a:lnSpc>
              <a:spcBef>
                <a:spcPts val="0"/>
              </a:spcBef>
              <a:spcAft>
                <a:spcPts val="0"/>
              </a:spcAft>
              <a:buSzPts val="1800"/>
              <a:buChar char="●"/>
            </a:pPr>
            <a:r>
              <a:rPr lang="en-US"/>
              <a:t>No royalties are acquired from materials or speaking events.</a:t>
            </a:r>
            <a:endParaRPr/>
          </a:p>
          <a:p>
            <a:pPr marL="228600" lvl="0" indent="-50800" algn="l" rtl="0">
              <a:lnSpc>
                <a:spcPct val="90000"/>
              </a:lnSpc>
              <a:spcBef>
                <a:spcPts val="1600"/>
              </a:spcBef>
              <a:spcAft>
                <a:spcPts val="2100"/>
              </a:spcAft>
              <a:buClr>
                <a:schemeClr val="dk1"/>
              </a:buClr>
              <a:buSzPts val="2800"/>
              <a:buNone/>
            </a:pP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Visual Teletherapy Tools</a:t>
            </a:r>
            <a:endParaRPr/>
          </a:p>
        </p:txBody>
      </p:sp>
      <p:sp>
        <p:nvSpPr>
          <p:cNvPr id="215" name="Google Shape;215;p35"/>
          <p:cNvSpPr txBox="1">
            <a:spLocks noGrp="1"/>
          </p:cNvSpPr>
          <p:nvPr>
            <p:ph type="body" idx="1"/>
          </p:nvPr>
        </p:nvSpPr>
        <p:spPr>
          <a:xfrm>
            <a:off x="838200" y="1629975"/>
            <a:ext cx="10515600" cy="52389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SzPts val="2400"/>
              <a:buChar char="●"/>
            </a:pPr>
            <a:r>
              <a:rPr lang="en-US"/>
              <a:t>PowerPoint </a:t>
            </a:r>
            <a:endParaRPr/>
          </a:p>
          <a:p>
            <a:pPr marL="457200" lvl="0" indent="-381000" algn="l" rtl="0">
              <a:lnSpc>
                <a:spcPct val="150000"/>
              </a:lnSpc>
              <a:spcBef>
                <a:spcPts val="0"/>
              </a:spcBef>
              <a:spcAft>
                <a:spcPts val="0"/>
              </a:spcAft>
              <a:buSzPts val="2400"/>
              <a:buChar char="●"/>
            </a:pPr>
            <a:r>
              <a:rPr lang="en-US"/>
              <a:t>Online Interactive: Boom Cards, SMART Exchange </a:t>
            </a:r>
            <a:endParaRPr/>
          </a:p>
          <a:p>
            <a:pPr marL="457200" lvl="0" indent="-381000" algn="l" rtl="0">
              <a:lnSpc>
                <a:spcPct val="150000"/>
              </a:lnSpc>
              <a:spcBef>
                <a:spcPts val="0"/>
              </a:spcBef>
              <a:spcAft>
                <a:spcPts val="0"/>
              </a:spcAft>
              <a:buSzPts val="2400"/>
              <a:buChar char="●"/>
            </a:pPr>
            <a:r>
              <a:rPr lang="en-US"/>
              <a:t>TPT: Pre-made visual tools</a:t>
            </a:r>
            <a:endParaRPr/>
          </a:p>
          <a:p>
            <a:pPr marL="457200" lvl="0" indent="-381000" algn="l" rtl="0">
              <a:lnSpc>
                <a:spcPct val="150000"/>
              </a:lnSpc>
              <a:spcBef>
                <a:spcPts val="0"/>
              </a:spcBef>
              <a:spcAft>
                <a:spcPts val="0"/>
              </a:spcAft>
              <a:buSzPts val="2400"/>
              <a:buChar char="●"/>
            </a:pPr>
            <a:r>
              <a:rPr lang="en-US"/>
              <a:t>Apps: Marco Polo</a:t>
            </a:r>
            <a:endParaRPr/>
          </a:p>
          <a:p>
            <a:pPr marL="457200" lvl="0" indent="-381000" algn="l" rtl="0">
              <a:lnSpc>
                <a:spcPct val="150000"/>
              </a:lnSpc>
              <a:spcBef>
                <a:spcPts val="0"/>
              </a:spcBef>
              <a:spcAft>
                <a:spcPts val="0"/>
              </a:spcAft>
              <a:buSzPts val="2400"/>
              <a:buChar char="●"/>
            </a:pPr>
            <a:r>
              <a:rPr lang="en-US"/>
              <a:t>Video Modeling: Personal videos, Signing Time, Copy-Kids, Gemiini,etc. </a:t>
            </a:r>
            <a:endParaRPr/>
          </a:p>
          <a:p>
            <a:pPr marL="457200" lvl="0" indent="-381000" algn="l" rtl="0">
              <a:lnSpc>
                <a:spcPct val="150000"/>
              </a:lnSpc>
              <a:spcBef>
                <a:spcPts val="0"/>
              </a:spcBef>
              <a:spcAft>
                <a:spcPts val="0"/>
              </a:spcAft>
              <a:buSzPts val="2400"/>
              <a:buChar char="●"/>
            </a:pPr>
            <a:r>
              <a:rPr lang="en-US"/>
              <a:t>Personal Books (make and print, Shutterfly, etc.)</a:t>
            </a:r>
            <a:endParaRPr/>
          </a:p>
          <a:p>
            <a:pPr marL="457200" lvl="0" indent="-381000" algn="l" rtl="0">
              <a:lnSpc>
                <a:spcPct val="150000"/>
              </a:lnSpc>
              <a:spcBef>
                <a:spcPts val="0"/>
              </a:spcBef>
              <a:spcAft>
                <a:spcPts val="0"/>
              </a:spcAft>
              <a:buSzPts val="2400"/>
              <a:buChar char="●"/>
            </a:pPr>
            <a:r>
              <a:rPr lang="en-US"/>
              <a:t>You Tube </a:t>
            </a:r>
            <a:endParaRPr/>
          </a:p>
          <a:p>
            <a:pPr marL="0" lvl="0" indent="0" algn="l" rtl="0">
              <a:lnSpc>
                <a:spcPct val="80000"/>
              </a:lnSpc>
              <a:spcBef>
                <a:spcPts val="1000"/>
              </a:spcBef>
              <a:spcAft>
                <a:spcPts val="0"/>
              </a:spcAft>
              <a:buClr>
                <a:schemeClr val="dk1"/>
              </a:buClr>
              <a:buSzPts val="2800"/>
              <a:buNone/>
            </a:pPr>
            <a:r>
              <a:rPr lang="en-US"/>
              <a:t>**Create your own library**</a:t>
            </a:r>
            <a:endParaRPr/>
          </a:p>
          <a:p>
            <a:pPr marL="228600" lvl="0" indent="-50800" algn="l" rtl="0">
              <a:lnSpc>
                <a:spcPct val="80000"/>
              </a:lnSpc>
              <a:spcBef>
                <a:spcPts val="1000"/>
              </a:spcBef>
              <a:spcAft>
                <a:spcPts val="2100"/>
              </a:spcAft>
              <a:buClr>
                <a:schemeClr val="dk1"/>
              </a:buClr>
              <a:buSzPts val="2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Screenshot Example of Boom Card Video</a:t>
            </a:r>
            <a:endParaRPr/>
          </a:p>
        </p:txBody>
      </p:sp>
      <p:pic>
        <p:nvPicPr>
          <p:cNvPr id="221" name="Google Shape;221;p36"/>
          <p:cNvPicPr preferRelativeResize="0"/>
          <p:nvPr/>
        </p:nvPicPr>
        <p:blipFill>
          <a:blip r:embed="rId3">
            <a:alphaModFix/>
          </a:blip>
          <a:stretch>
            <a:fillRect/>
          </a:stretch>
        </p:blipFill>
        <p:spPr>
          <a:xfrm>
            <a:off x="1536850" y="1445175"/>
            <a:ext cx="8540847" cy="52071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838200" y="93375"/>
            <a:ext cx="10515600" cy="69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Using Boom Cards During Therapy </a:t>
            </a:r>
            <a:endParaRPr/>
          </a:p>
        </p:txBody>
      </p:sp>
      <p:pic>
        <p:nvPicPr>
          <p:cNvPr id="227" name="Google Shape;227;p37" title="BoomCardExample.mov">
            <a:hlinkClick r:id="rId3"/>
          </p:cNvPr>
          <p:cNvPicPr preferRelativeResize="0"/>
          <p:nvPr/>
        </p:nvPicPr>
        <p:blipFill>
          <a:blip r:embed="rId4">
            <a:alphaModFix/>
          </a:blip>
          <a:stretch>
            <a:fillRect/>
          </a:stretch>
        </p:blipFill>
        <p:spPr>
          <a:xfrm>
            <a:off x="2115250" y="908950"/>
            <a:ext cx="7777800" cy="5833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Screenshot Example of PDF Tools Video</a:t>
            </a:r>
            <a:endParaRPr/>
          </a:p>
        </p:txBody>
      </p:sp>
      <p:pic>
        <p:nvPicPr>
          <p:cNvPr id="233" name="Google Shape;233;p38"/>
          <p:cNvPicPr preferRelativeResize="0"/>
          <p:nvPr/>
        </p:nvPicPr>
        <p:blipFill>
          <a:blip r:embed="rId3">
            <a:alphaModFix/>
          </a:blip>
          <a:stretch>
            <a:fillRect/>
          </a:stretch>
        </p:blipFill>
        <p:spPr>
          <a:xfrm>
            <a:off x="3321575" y="1040550"/>
            <a:ext cx="4583950" cy="5786550"/>
          </a:xfrm>
          <a:prstGeom prst="rect">
            <a:avLst/>
          </a:prstGeom>
          <a:noFill/>
          <a:ln>
            <a:noFill/>
          </a:ln>
        </p:spPr>
      </p:pic>
      <p:sp>
        <p:nvSpPr>
          <p:cNvPr id="234" name="Google Shape;234;p38"/>
          <p:cNvSpPr txBox="1"/>
          <p:nvPr/>
        </p:nvSpPr>
        <p:spPr>
          <a:xfrm>
            <a:off x="8709900" y="2950800"/>
            <a:ext cx="2643900" cy="19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Open Sans"/>
                <a:ea typeface="Open Sans"/>
                <a:cs typeface="Open Sans"/>
                <a:sym typeface="Open Sans"/>
              </a:rPr>
              <a:t>Using a magnifying glass tool to play “detective” while practicing words beginning with /p/.</a:t>
            </a:r>
            <a:endParaRPr sz="180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9"/>
          <p:cNvSpPr txBox="1">
            <a:spLocks noGrp="1"/>
          </p:cNvSpPr>
          <p:nvPr>
            <p:ph type="title"/>
          </p:nvPr>
        </p:nvSpPr>
        <p:spPr>
          <a:xfrm>
            <a:off x="328638" y="249450"/>
            <a:ext cx="11534700" cy="64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Example: Using a PDF worksheet during therapy</a:t>
            </a:r>
            <a:endParaRPr/>
          </a:p>
        </p:txBody>
      </p:sp>
      <p:pic>
        <p:nvPicPr>
          <p:cNvPr id="240" name="Google Shape;240;p39" title="PDF Tools_Example.mp4">
            <a:hlinkClick r:id="rId3"/>
          </p:cNvPr>
          <p:cNvPicPr preferRelativeResize="0"/>
          <p:nvPr/>
        </p:nvPicPr>
        <p:blipFill>
          <a:blip r:embed="rId4">
            <a:alphaModFix/>
          </a:blip>
          <a:stretch>
            <a:fillRect/>
          </a:stretch>
        </p:blipFill>
        <p:spPr>
          <a:xfrm>
            <a:off x="2262113" y="991500"/>
            <a:ext cx="7667776" cy="5750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354000" y="1386233"/>
            <a:ext cx="5393700" cy="22344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a:t>Use of video- </a:t>
            </a:r>
            <a:r>
              <a:rPr lang="en-US" sz="4000" b="0">
                <a:solidFill>
                  <a:srgbClr val="FF9900"/>
                </a:solidFill>
              </a:rPr>
              <a:t>For specific goals</a:t>
            </a:r>
            <a:endParaRPr sz="4000">
              <a:solidFill>
                <a:srgbClr val="FF9900"/>
              </a:solidFill>
            </a:endParaRPr>
          </a:p>
        </p:txBody>
      </p:sp>
      <p:sp>
        <p:nvSpPr>
          <p:cNvPr id="246" name="Google Shape;246;p40"/>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4800" b="1">
              <a:solidFill>
                <a:schemeClr val="accent1"/>
              </a:solidFill>
              <a:latin typeface="PT Sans Narrow"/>
              <a:ea typeface="PT Sans Narrow"/>
              <a:cs typeface="PT Sans Narrow"/>
              <a:sym typeface="PT Sans Narrow"/>
            </a:endParaRPr>
          </a:p>
          <a:p>
            <a:pPr marL="0" lvl="0" indent="0" algn="l" rtl="0">
              <a:spcBef>
                <a:spcPts val="0"/>
              </a:spcBef>
              <a:spcAft>
                <a:spcPts val="2100"/>
              </a:spcAft>
              <a:buNone/>
            </a:pPr>
            <a:endParaRPr/>
          </a:p>
        </p:txBody>
      </p:sp>
      <p:pic>
        <p:nvPicPr>
          <p:cNvPr id="247" name="Google Shape;247;p40"/>
          <p:cNvPicPr preferRelativeResize="0"/>
          <p:nvPr/>
        </p:nvPicPr>
        <p:blipFill>
          <a:blip r:embed="rId3">
            <a:alphaModFix/>
          </a:blip>
          <a:stretch>
            <a:fillRect/>
          </a:stretch>
        </p:blipFill>
        <p:spPr>
          <a:xfrm>
            <a:off x="6350350" y="1444225"/>
            <a:ext cx="5579100" cy="4669200"/>
          </a:xfrm>
          <a:prstGeom prst="rect">
            <a:avLst/>
          </a:prstGeom>
          <a:noFill/>
          <a:ln>
            <a:noFill/>
          </a:ln>
        </p:spPr>
      </p:pic>
      <p:sp>
        <p:nvSpPr>
          <p:cNvPr id="248" name="Google Shape;248;p40"/>
          <p:cNvSpPr txBox="1">
            <a:spLocks noGrp="1"/>
          </p:cNvSpPr>
          <p:nvPr>
            <p:ph type="subTitle" idx="1"/>
          </p:nvPr>
        </p:nvSpPr>
        <p:spPr>
          <a:xfrm>
            <a:off x="354000" y="3635825"/>
            <a:ext cx="5393700" cy="2772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t>Answering questions, retelling inferencing, sequencing, short-term memory, executive functioning, etc. </a:t>
            </a:r>
            <a:endParaRPr/>
          </a:p>
          <a:p>
            <a:pPr marL="0" lvl="0" indent="0" algn="l" rtl="0">
              <a:lnSpc>
                <a:spcPct val="115000"/>
              </a:lnSpc>
              <a:spcBef>
                <a:spcPts val="0"/>
              </a:spcBef>
              <a:spcAft>
                <a:spcPts val="0"/>
              </a:spcAft>
              <a:buNone/>
            </a:pPr>
            <a:r>
              <a:rPr lang="en-US" sz="2400" u="sng">
                <a:solidFill>
                  <a:schemeClr val="accent5"/>
                </a:solidFill>
                <a:hlinkClick r:id="rId4"/>
              </a:rPr>
              <a:t>https://www.youtube.com/watch?v=93hq0YU3Gqk</a:t>
            </a:r>
            <a:endParaRPr/>
          </a:p>
          <a:p>
            <a:pPr marL="0" lvl="0" indent="0" algn="ctr"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415650" y="-8"/>
            <a:ext cx="11360700" cy="94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Use of video- </a:t>
            </a:r>
            <a:r>
              <a:rPr lang="en-US" sz="4000" b="0">
                <a:solidFill>
                  <a:srgbClr val="FF9900"/>
                </a:solidFill>
              </a:rPr>
              <a:t>For specific goals</a:t>
            </a:r>
            <a:endParaRPr/>
          </a:p>
        </p:txBody>
      </p:sp>
      <p:pic>
        <p:nvPicPr>
          <p:cNvPr id="254" name="Google Shape;254;p41" descr="For any licensing enquiries for the Sneezing Baby Panda clip please contact: contact@bornlicensing.com&#10;&#10;Sneezing Baby Panda digital stickers now available with StickerPop! Check them out here: https://stickerpop.app.link/dCOqNRWF4Q.&#10;&#10;The Official Sneezing Baby Panda video brought to you by wildlife documentary makers Wild Candy&#10;&#10;Welcome to our channel! This is the official home of Sneezing Baby Panda! Subscribe for monthly wildlife videos including full length documentaries and lots of cute, funny and thought provoking videos like the Sneezing Baby Panda! Stay connected and subscribe now! &#10;&#10;http://bit.ly/1HjvUAy" title="Sneezing Baby Panda | Original Video">
            <a:hlinkClick r:id="rId3"/>
          </p:cNvPr>
          <p:cNvPicPr preferRelativeResize="0"/>
          <p:nvPr/>
        </p:nvPicPr>
        <p:blipFill>
          <a:blip r:embed="rId4">
            <a:alphaModFix/>
          </a:blip>
          <a:stretch>
            <a:fillRect/>
          </a:stretch>
        </p:blipFill>
        <p:spPr>
          <a:xfrm>
            <a:off x="2026175" y="943205"/>
            <a:ext cx="7548800" cy="5661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400">
                <a:solidFill>
                  <a:srgbClr val="FF9900"/>
                </a:solidFill>
              </a:rPr>
              <a:t>Video Modeling</a:t>
            </a:r>
            <a:r>
              <a:rPr lang="en-US" sz="4400">
                <a:solidFill>
                  <a:srgbClr val="FF9900"/>
                </a:solidFill>
                <a:latin typeface="Open Sans"/>
                <a:ea typeface="Open Sans"/>
                <a:cs typeface="Open Sans"/>
                <a:sym typeface="Open Sans"/>
              </a:rPr>
              <a:t>-</a:t>
            </a:r>
            <a:r>
              <a:rPr lang="en-US" sz="3600">
                <a:solidFill>
                  <a:srgbClr val="FF9900"/>
                </a:solidFill>
                <a:latin typeface="Open Sans"/>
                <a:ea typeface="Open Sans"/>
                <a:cs typeface="Open Sans"/>
                <a:sym typeface="Open Sans"/>
              </a:rPr>
              <a:t>Extremely effective for those who learn best visually.</a:t>
            </a:r>
            <a:endParaRPr sz="3600">
              <a:solidFill>
                <a:srgbClr val="FF9900"/>
              </a:solidFill>
              <a:latin typeface="Open Sans"/>
              <a:ea typeface="Open Sans"/>
              <a:cs typeface="Open Sans"/>
              <a:sym typeface="Open Sans"/>
            </a:endParaRPr>
          </a:p>
          <a:p>
            <a:pPr marL="0" lvl="0" indent="0" algn="ctr" rtl="0">
              <a:spcBef>
                <a:spcPts val="0"/>
              </a:spcBef>
              <a:spcAft>
                <a:spcPts val="0"/>
              </a:spcAft>
              <a:buNone/>
            </a:pPr>
            <a:endParaRPr sz="4400">
              <a:solidFill>
                <a:srgbClr val="FF9900"/>
              </a:solidFill>
              <a:latin typeface="Open Sans"/>
              <a:ea typeface="Open Sans"/>
              <a:cs typeface="Open Sans"/>
              <a:sym typeface="Open Sans"/>
            </a:endParaRPr>
          </a:p>
          <a:p>
            <a:pPr marL="0" lvl="0" indent="0" algn="l" rtl="0">
              <a:spcBef>
                <a:spcPts val="0"/>
              </a:spcBef>
              <a:spcAft>
                <a:spcPts val="0"/>
              </a:spcAft>
              <a:buNone/>
            </a:pPr>
            <a:endParaRPr sz="3600">
              <a:solidFill>
                <a:srgbClr val="FF9900"/>
              </a:solidFill>
              <a:latin typeface="Open Sans"/>
              <a:ea typeface="Open Sans"/>
              <a:cs typeface="Open Sans"/>
              <a:sym typeface="Open Sans"/>
            </a:endParaRPr>
          </a:p>
        </p:txBody>
      </p:sp>
      <p:sp>
        <p:nvSpPr>
          <p:cNvPr id="260" name="Google Shape;260;p42"/>
          <p:cNvSpPr txBox="1">
            <a:spLocks noGrp="1"/>
          </p:cNvSpPr>
          <p:nvPr>
            <p:ph type="body" idx="1"/>
          </p:nvPr>
        </p:nvSpPr>
        <p:spPr>
          <a:xfrm>
            <a:off x="497650" y="2224483"/>
            <a:ext cx="53331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261" name="Google Shape;261;p42"/>
          <p:cNvPicPr preferRelativeResize="0"/>
          <p:nvPr/>
        </p:nvPicPr>
        <p:blipFill>
          <a:blip r:embed="rId3">
            <a:alphaModFix/>
          </a:blip>
          <a:stretch>
            <a:fillRect/>
          </a:stretch>
        </p:blipFill>
        <p:spPr>
          <a:xfrm>
            <a:off x="6426388" y="2755600"/>
            <a:ext cx="5618276" cy="4016200"/>
          </a:xfrm>
          <a:prstGeom prst="rect">
            <a:avLst/>
          </a:prstGeom>
          <a:noFill/>
          <a:ln>
            <a:noFill/>
          </a:ln>
        </p:spPr>
      </p:pic>
      <p:sp>
        <p:nvSpPr>
          <p:cNvPr id="262" name="Google Shape;262;p42"/>
          <p:cNvSpPr txBox="1">
            <a:spLocks noGrp="1"/>
          </p:cNvSpPr>
          <p:nvPr>
            <p:ph type="body" idx="2"/>
          </p:nvPr>
        </p:nvSpPr>
        <p:spPr>
          <a:xfrm>
            <a:off x="6563650" y="2224475"/>
            <a:ext cx="52125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263" name="Google Shape;263;p42"/>
          <p:cNvPicPr preferRelativeResize="0"/>
          <p:nvPr/>
        </p:nvPicPr>
        <p:blipFill>
          <a:blip r:embed="rId4">
            <a:alphaModFix/>
          </a:blip>
          <a:stretch>
            <a:fillRect/>
          </a:stretch>
        </p:blipFill>
        <p:spPr>
          <a:xfrm>
            <a:off x="557950" y="2132039"/>
            <a:ext cx="5212500" cy="41068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415650" y="237342"/>
            <a:ext cx="11360700" cy="94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Video Modeling for Feeding</a:t>
            </a:r>
            <a:endParaRPr/>
          </a:p>
        </p:txBody>
      </p:sp>
      <p:pic>
        <p:nvPicPr>
          <p:cNvPr id="269" name="Google Shape;269;p43" descr="18.5 month old Konnor eats Chicken Nuggets." title="18 month old eats Chicken Nuggets">
            <a:hlinkClick r:id="rId3"/>
          </p:cNvPr>
          <p:cNvPicPr preferRelativeResize="0"/>
          <p:nvPr/>
        </p:nvPicPr>
        <p:blipFill>
          <a:blip r:embed="rId4">
            <a:alphaModFix/>
          </a:blip>
          <a:stretch>
            <a:fillRect/>
          </a:stretch>
        </p:blipFill>
        <p:spPr>
          <a:xfrm>
            <a:off x="2525825" y="1180550"/>
            <a:ext cx="6936700" cy="5202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Power Point</a:t>
            </a:r>
            <a:endParaRPr/>
          </a:p>
          <a:p>
            <a:pPr marL="0" lvl="0" indent="0" algn="ctr" rtl="0">
              <a:spcBef>
                <a:spcPts val="0"/>
              </a:spcBef>
              <a:spcAft>
                <a:spcPts val="0"/>
              </a:spcAft>
              <a:buNone/>
            </a:pPr>
            <a:r>
              <a:rPr lang="en-US" sz="3600"/>
              <a:t>-These can be made ahead of time or online-</a:t>
            </a:r>
            <a:endParaRPr sz="3600"/>
          </a:p>
        </p:txBody>
      </p:sp>
      <p:pic>
        <p:nvPicPr>
          <p:cNvPr id="275" name="Google Shape;275;p44"/>
          <p:cNvPicPr preferRelativeResize="0"/>
          <p:nvPr/>
        </p:nvPicPr>
        <p:blipFill>
          <a:blip r:embed="rId3">
            <a:alphaModFix/>
          </a:blip>
          <a:stretch>
            <a:fillRect/>
          </a:stretch>
        </p:blipFill>
        <p:spPr>
          <a:xfrm>
            <a:off x="1155425" y="1895375"/>
            <a:ext cx="9538427" cy="4549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Disclosure Statement</a:t>
            </a:r>
            <a:br>
              <a:rPr lang="en-US"/>
            </a:br>
            <a:r>
              <a:rPr lang="en-US"/>
              <a:t>Maria Bernabe, M.S., CCC-SLP</a:t>
            </a:r>
            <a:endParaRPr/>
          </a:p>
        </p:txBody>
      </p:sp>
      <p:sp>
        <p:nvSpPr>
          <p:cNvPr id="101" name="Google Shape;10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Char char="●"/>
            </a:pPr>
            <a:r>
              <a:rPr lang="en-US"/>
              <a:t>Self employed by A Plus Speech Therapy, LLC</a:t>
            </a:r>
            <a:endParaRPr/>
          </a:p>
          <a:p>
            <a:pPr marL="457200" lvl="0" indent="-342900" algn="l" rtl="0">
              <a:lnSpc>
                <a:spcPct val="150000"/>
              </a:lnSpc>
              <a:spcBef>
                <a:spcPts val="0"/>
              </a:spcBef>
              <a:spcAft>
                <a:spcPts val="0"/>
              </a:spcAft>
              <a:buSzPts val="1800"/>
              <a:buChar char="●"/>
            </a:pPr>
            <a:r>
              <a:rPr lang="en-US"/>
              <a:t>Private practice specializing in early intervention and telepractice</a:t>
            </a:r>
            <a:endParaRPr/>
          </a:p>
          <a:p>
            <a:pPr marL="457200" lvl="0" indent="-342900" algn="l" rtl="0">
              <a:lnSpc>
                <a:spcPct val="150000"/>
              </a:lnSpc>
              <a:spcBef>
                <a:spcPts val="0"/>
              </a:spcBef>
              <a:spcAft>
                <a:spcPts val="0"/>
              </a:spcAft>
              <a:buSzPts val="1800"/>
              <a:buChar char="●"/>
            </a:pPr>
            <a:r>
              <a:rPr lang="en-US"/>
              <a:t>Blog: TelehealthSpecialists.com </a:t>
            </a:r>
            <a:endParaRPr/>
          </a:p>
          <a:p>
            <a:pPr marL="457200" lvl="0" indent="-342900" algn="l" rtl="0">
              <a:lnSpc>
                <a:spcPct val="150000"/>
              </a:lnSpc>
              <a:spcBef>
                <a:spcPts val="0"/>
              </a:spcBef>
              <a:spcAft>
                <a:spcPts val="0"/>
              </a:spcAft>
              <a:buSzPts val="1800"/>
              <a:buChar char="●"/>
            </a:pPr>
            <a:r>
              <a:rPr lang="en-US"/>
              <a:t>No financial relationship with the techniques and materials discussed in this presentation</a:t>
            </a:r>
            <a:endParaRPr/>
          </a:p>
          <a:p>
            <a:pPr marL="457200" lvl="0" indent="-342900" algn="l" rtl="0">
              <a:lnSpc>
                <a:spcPct val="150000"/>
              </a:lnSpc>
              <a:spcBef>
                <a:spcPts val="0"/>
              </a:spcBef>
              <a:spcAft>
                <a:spcPts val="0"/>
              </a:spcAft>
              <a:buSzPts val="1800"/>
              <a:buChar char="●"/>
            </a:pPr>
            <a:r>
              <a:rPr lang="en-US"/>
              <a:t>No royalties are acquired from materials or speaking events </a:t>
            </a:r>
            <a:endParaRPr/>
          </a:p>
          <a:p>
            <a:pPr marL="457200" lvl="0" indent="0" algn="l" rtl="0">
              <a:lnSpc>
                <a:spcPct val="90000"/>
              </a:lnSpc>
              <a:spcBef>
                <a:spcPts val="2100"/>
              </a:spcBef>
              <a:spcAft>
                <a:spcPts val="21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Mother’s Testimonial</a:t>
            </a:r>
            <a:endParaRPr/>
          </a:p>
        </p:txBody>
      </p:sp>
      <p:sp>
        <p:nvSpPr>
          <p:cNvPr id="281" name="Google Shape;281;p45"/>
          <p:cNvSpPr txBox="1">
            <a:spLocks noGrp="1"/>
          </p:cNvSpPr>
          <p:nvPr>
            <p:ph type="body" idx="1"/>
          </p:nvPr>
        </p:nvSpPr>
        <p:spPr>
          <a:xfrm>
            <a:off x="838200" y="1368425"/>
            <a:ext cx="10515600" cy="636600"/>
          </a:xfrm>
          <a:prstGeom prst="rect">
            <a:avLst/>
          </a:prstGeom>
        </p:spPr>
        <p:txBody>
          <a:bodyPr spcFirstLastPara="1" wrap="square" lIns="91425" tIns="45700" rIns="91425" bIns="45700" anchor="t" anchorCtr="0">
            <a:noAutofit/>
          </a:bodyPr>
          <a:lstStyle/>
          <a:p>
            <a:pPr marL="0" lvl="0" indent="0" algn="l" rtl="0">
              <a:spcBef>
                <a:spcPts val="1000"/>
              </a:spcBef>
              <a:spcAft>
                <a:spcPts val="2100"/>
              </a:spcAft>
              <a:buNone/>
            </a:pPr>
            <a:r>
              <a:rPr lang="en-US"/>
              <a:t>Private client; 13 yrs old; LSVT &amp; Speech and language interventions.</a:t>
            </a:r>
            <a:endParaRPr/>
          </a:p>
        </p:txBody>
      </p:sp>
      <p:pic>
        <p:nvPicPr>
          <p:cNvPr id="282" name="Google Shape;282;p45" title="Testimonial.MOV">
            <a:hlinkClick r:id="rId3"/>
          </p:cNvPr>
          <p:cNvPicPr preferRelativeResize="0"/>
          <p:nvPr/>
        </p:nvPicPr>
        <p:blipFill>
          <a:blip r:embed="rId4">
            <a:alphaModFix/>
          </a:blip>
          <a:stretch>
            <a:fillRect/>
          </a:stretch>
        </p:blipFill>
        <p:spPr>
          <a:xfrm>
            <a:off x="3578325" y="2005025"/>
            <a:ext cx="4680475" cy="4522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915250" y="1147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Teletherapy in Early Intervention</a:t>
            </a:r>
            <a:endParaRPr/>
          </a:p>
        </p:txBody>
      </p:sp>
      <p:sp>
        <p:nvSpPr>
          <p:cNvPr id="288" name="Google Shape;288;p46"/>
          <p:cNvSpPr txBox="1">
            <a:spLocks noGrp="1"/>
          </p:cNvSpPr>
          <p:nvPr>
            <p:ph type="body" idx="1"/>
          </p:nvPr>
        </p:nvSpPr>
        <p:spPr>
          <a:xfrm>
            <a:off x="546250" y="1245325"/>
            <a:ext cx="11253600" cy="5539200"/>
          </a:xfrm>
          <a:prstGeom prst="rect">
            <a:avLst/>
          </a:prstGeom>
          <a:noFill/>
          <a:ln>
            <a:noFill/>
          </a:ln>
        </p:spPr>
        <p:txBody>
          <a:bodyPr spcFirstLastPara="1" wrap="square" lIns="91425" tIns="45700" rIns="91425" bIns="45700" anchor="t" anchorCtr="0">
            <a:noAutofit/>
          </a:bodyPr>
          <a:lstStyle/>
          <a:p>
            <a:pPr marL="228600" lvl="0" indent="-204470" algn="l" rtl="0">
              <a:lnSpc>
                <a:spcPct val="100000"/>
              </a:lnSpc>
              <a:spcBef>
                <a:spcPts val="0"/>
              </a:spcBef>
              <a:spcAft>
                <a:spcPts val="0"/>
              </a:spcAft>
              <a:buClr>
                <a:schemeClr val="dk1"/>
              </a:buClr>
              <a:buSzPts val="2000"/>
              <a:buChar char="●"/>
            </a:pPr>
            <a:r>
              <a:rPr lang="en-US" sz="2000"/>
              <a:t>Some states have begun to offer telepractice/telehealth as an “equal” service.</a:t>
            </a:r>
            <a:endParaRPr sz="2000"/>
          </a:p>
          <a:p>
            <a:pPr marL="228600" lvl="0" indent="-204470" algn="l" rtl="0">
              <a:lnSpc>
                <a:spcPct val="100000"/>
              </a:lnSpc>
              <a:spcBef>
                <a:spcPts val="1000"/>
              </a:spcBef>
              <a:spcAft>
                <a:spcPts val="0"/>
              </a:spcAft>
              <a:buClr>
                <a:schemeClr val="dk1"/>
              </a:buClr>
              <a:buSzPts val="2000"/>
              <a:buChar char="●"/>
            </a:pPr>
            <a:r>
              <a:rPr lang="en-US" sz="2000"/>
              <a:t>Still used as a secondary modality</a:t>
            </a:r>
            <a:endParaRPr sz="2000"/>
          </a:p>
          <a:p>
            <a:pPr marL="228600" lvl="0" indent="-204470" algn="l" rtl="0">
              <a:lnSpc>
                <a:spcPct val="100000"/>
              </a:lnSpc>
              <a:spcBef>
                <a:spcPts val="1000"/>
              </a:spcBef>
              <a:spcAft>
                <a:spcPts val="0"/>
              </a:spcAft>
              <a:buClr>
                <a:schemeClr val="dk1"/>
              </a:buClr>
              <a:buSzPts val="2000"/>
              <a:buChar char="●"/>
            </a:pPr>
            <a:r>
              <a:rPr lang="en-US" sz="2000"/>
              <a:t>Better utilizes the coaching role and family education</a:t>
            </a:r>
            <a:endParaRPr sz="2000"/>
          </a:p>
          <a:p>
            <a:pPr marL="228600" lvl="0" indent="-204470" algn="l" rtl="0">
              <a:lnSpc>
                <a:spcPct val="100000"/>
              </a:lnSpc>
              <a:spcBef>
                <a:spcPts val="1000"/>
              </a:spcBef>
              <a:spcAft>
                <a:spcPts val="0"/>
              </a:spcAft>
              <a:buClr>
                <a:schemeClr val="dk1"/>
              </a:buClr>
              <a:buSzPts val="2000"/>
              <a:buChar char="●"/>
            </a:pPr>
            <a:r>
              <a:rPr lang="en-US" sz="2000"/>
              <a:t>Early studies reveal outcomes equal to in-person sessions in less time.</a:t>
            </a:r>
            <a:endParaRPr sz="2000"/>
          </a:p>
          <a:p>
            <a:pPr marL="228600" lvl="0" indent="-204470" algn="l" rtl="0">
              <a:lnSpc>
                <a:spcPct val="100000"/>
              </a:lnSpc>
              <a:spcBef>
                <a:spcPts val="1000"/>
              </a:spcBef>
              <a:spcAft>
                <a:spcPts val="0"/>
              </a:spcAft>
              <a:buClr>
                <a:schemeClr val="dk1"/>
              </a:buClr>
              <a:buSzPts val="2000"/>
              <a:buChar char="●"/>
            </a:pPr>
            <a:r>
              <a:rPr lang="en-US" sz="2000"/>
              <a:t>Fears of reduced child engagement </a:t>
            </a:r>
            <a:endParaRPr sz="2000"/>
          </a:p>
          <a:p>
            <a:pPr marL="228600" lvl="0" indent="-204470" algn="l" rtl="0">
              <a:lnSpc>
                <a:spcPct val="100000"/>
              </a:lnSpc>
              <a:spcBef>
                <a:spcPts val="1000"/>
              </a:spcBef>
              <a:spcAft>
                <a:spcPts val="0"/>
              </a:spcAft>
              <a:buClr>
                <a:schemeClr val="dk1"/>
              </a:buClr>
              <a:buSzPts val="2000"/>
              <a:buChar char="●"/>
            </a:pPr>
            <a:r>
              <a:rPr lang="en-US" sz="2000"/>
              <a:t>We have found it to be particularly useful for the DS population for the control of illness (especially those undergoing chemotherapy treatments or have compromised immune systems). Children with DS are sick more often than most other EI populations.</a:t>
            </a:r>
            <a:endParaRPr sz="2000"/>
          </a:p>
          <a:p>
            <a:pPr marL="228600" lvl="0" indent="-204470" algn="l" rtl="0">
              <a:lnSpc>
                <a:spcPct val="100000"/>
              </a:lnSpc>
              <a:spcBef>
                <a:spcPts val="1000"/>
              </a:spcBef>
              <a:spcAft>
                <a:spcPts val="0"/>
              </a:spcAft>
              <a:buClr>
                <a:schemeClr val="dk1"/>
              </a:buClr>
              <a:buSzPts val="2000"/>
              <a:buChar char="●"/>
            </a:pPr>
            <a:r>
              <a:rPr lang="en-US" sz="2000"/>
              <a:t>Ability to control stimuli. Overstimulation and refusal behaviors are very common .</a:t>
            </a:r>
            <a:endParaRPr sz="2000"/>
          </a:p>
          <a:p>
            <a:pPr marL="228600" lvl="0" indent="-204470" algn="l" rtl="0">
              <a:lnSpc>
                <a:spcPct val="100000"/>
              </a:lnSpc>
              <a:spcBef>
                <a:spcPts val="1000"/>
              </a:spcBef>
              <a:spcAft>
                <a:spcPts val="0"/>
              </a:spcAft>
              <a:buClr>
                <a:schemeClr val="dk1"/>
              </a:buClr>
              <a:buSzPts val="2000"/>
              <a:buChar char="●"/>
            </a:pPr>
            <a:r>
              <a:rPr lang="en-US" sz="2000"/>
              <a:t>Primary or One-Provider Models require therapists to monitor all aspects of a child’s development, health, and well-being.</a:t>
            </a:r>
            <a:endParaRPr sz="2000"/>
          </a:p>
          <a:p>
            <a:pPr marL="685800" lvl="1" indent="-226059" algn="l" rtl="0">
              <a:lnSpc>
                <a:spcPct val="100000"/>
              </a:lnSpc>
              <a:spcBef>
                <a:spcPts val="500"/>
              </a:spcBef>
              <a:spcAft>
                <a:spcPts val="0"/>
              </a:spcAft>
              <a:buClr>
                <a:schemeClr val="dk1"/>
              </a:buClr>
              <a:buSzPts val="2000"/>
              <a:buChar char="○"/>
            </a:pPr>
            <a:r>
              <a:rPr lang="en-US" sz="2000"/>
              <a:t>Teletherapy allows a natural tendency to use the parent/caregiver for education and problem solving.</a:t>
            </a:r>
            <a:endParaRPr sz="2000"/>
          </a:p>
          <a:p>
            <a:pPr marL="457200" lvl="0" indent="-355600" algn="l" rtl="0">
              <a:lnSpc>
                <a:spcPct val="100000"/>
              </a:lnSpc>
              <a:spcBef>
                <a:spcPts val="0"/>
              </a:spcBef>
              <a:spcAft>
                <a:spcPts val="0"/>
              </a:spcAft>
              <a:buSzPts val="2000"/>
              <a:buChar char="●"/>
            </a:pPr>
            <a:r>
              <a:rPr lang="en-US" sz="2000"/>
              <a:t>Supports the coaching model of intervention.</a:t>
            </a:r>
            <a:endParaRPr sz="2000"/>
          </a:p>
          <a:p>
            <a:pPr marL="457200" lvl="0" indent="0" algn="l" rtl="0">
              <a:lnSpc>
                <a:spcPct val="100000"/>
              </a:lnSpc>
              <a:spcBef>
                <a:spcPts val="2100"/>
              </a:spcBef>
              <a:spcAft>
                <a:spcPts val="2100"/>
              </a:spcAft>
              <a:buNone/>
            </a:pP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415600" y="1086400"/>
            <a:ext cx="11428500" cy="125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5200"/>
              <a:t>Early Intervention</a:t>
            </a:r>
            <a:endParaRPr sz="5200"/>
          </a:p>
        </p:txBody>
      </p:sp>
      <p:sp>
        <p:nvSpPr>
          <p:cNvPr id="294" name="Google Shape;294;p47"/>
          <p:cNvSpPr txBox="1">
            <a:spLocks noGrp="1"/>
          </p:cNvSpPr>
          <p:nvPr>
            <p:ph type="body" idx="4294967295"/>
          </p:nvPr>
        </p:nvSpPr>
        <p:spPr>
          <a:xfrm>
            <a:off x="838200" y="3015600"/>
            <a:ext cx="10515600" cy="38424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228600" lvl="0" indent="-50800" algn="l" rtl="0">
              <a:lnSpc>
                <a:spcPct val="90000"/>
              </a:lnSpc>
              <a:spcBef>
                <a:spcPts val="21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2100"/>
              </a:spcBef>
              <a:spcAft>
                <a:spcPts val="0"/>
              </a:spcAft>
              <a:buClr>
                <a:schemeClr val="dk1"/>
              </a:buClr>
              <a:buSzPts val="1100"/>
              <a:buFont typeface="Arial"/>
              <a:buNone/>
            </a:pPr>
            <a:r>
              <a:rPr lang="en-US" sz="900">
                <a:latin typeface="Arial"/>
                <a:ea typeface="Arial"/>
                <a:cs typeface="Arial"/>
                <a:sym typeface="Arial"/>
              </a:rPr>
              <a:t> </a:t>
            </a:r>
            <a:r>
              <a:rPr lang="en-US">
                <a:solidFill>
                  <a:srgbClr val="434343"/>
                </a:solidFill>
              </a:rPr>
              <a:t>Telehealth not only facilitates the therapists’ task of coaching families, recent studies have shown that coaching behaviors are actually enhanced in telehealth sessions because the provider is not physically present in the home.</a:t>
            </a:r>
            <a:endParaRPr>
              <a:solidFill>
                <a:srgbClr val="434343"/>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434343"/>
                </a:solidFill>
              </a:rPr>
              <a:t>				                                                                               </a:t>
            </a:r>
            <a:endParaRPr>
              <a:solidFill>
                <a:srgbClr val="434343"/>
              </a:solidFill>
            </a:endParaRPr>
          </a:p>
          <a:p>
            <a:pPr marL="0" lvl="0" indent="0" algn="l" rtl="0">
              <a:lnSpc>
                <a:spcPct val="115000"/>
              </a:lnSpc>
              <a:spcBef>
                <a:spcPts val="2100"/>
              </a:spcBef>
              <a:spcAft>
                <a:spcPts val="0"/>
              </a:spcAft>
              <a:buClr>
                <a:schemeClr val="dk1"/>
              </a:buClr>
              <a:buSzPts val="1100"/>
              <a:buFont typeface="Arial"/>
              <a:buNone/>
            </a:pPr>
            <a:r>
              <a:rPr lang="en-US">
                <a:solidFill>
                  <a:srgbClr val="434343"/>
                </a:solidFill>
              </a:rPr>
              <a:t>                                                                                                      Behl et al. 2017</a:t>
            </a:r>
            <a:endParaRPr>
              <a:solidFill>
                <a:srgbClr val="434343"/>
              </a:solidFill>
            </a:endParaRPr>
          </a:p>
          <a:p>
            <a:pPr marL="228600" lvl="0" indent="-50800" algn="l" rtl="0">
              <a:lnSpc>
                <a:spcPct val="90000"/>
              </a:lnSpc>
              <a:spcBef>
                <a:spcPts val="2100"/>
              </a:spcBef>
              <a:spcAft>
                <a:spcPts val="0"/>
              </a:spcAft>
              <a:buClr>
                <a:schemeClr val="dk1"/>
              </a:buClr>
              <a:buSzPts val="1100"/>
              <a:buFont typeface="Arial"/>
              <a:buNone/>
            </a:pPr>
            <a:r>
              <a:rPr lang="en-US"/>
              <a:t>			</a:t>
            </a:r>
            <a:endParaRPr/>
          </a:p>
          <a:p>
            <a:pPr marL="228600" lvl="0" indent="-50800" algn="r" rtl="0">
              <a:lnSpc>
                <a:spcPct val="90000"/>
              </a:lnSpc>
              <a:spcBef>
                <a:spcPts val="2100"/>
              </a:spcBef>
              <a:spcAft>
                <a:spcPts val="0"/>
              </a:spcAft>
              <a:buClr>
                <a:schemeClr val="dk1"/>
              </a:buClr>
              <a:buSzPts val="1100"/>
              <a:buFont typeface="Arial"/>
              <a:buNone/>
            </a:pPr>
            <a:r>
              <a:rPr lang="en-US"/>
              <a:t>		</a:t>
            </a:r>
            <a:endParaRPr/>
          </a:p>
          <a:p>
            <a:pPr marL="228600" lvl="0" indent="-50800" algn="r" rtl="0">
              <a:lnSpc>
                <a:spcPct val="90000"/>
              </a:lnSpc>
              <a:spcBef>
                <a:spcPts val="2100"/>
              </a:spcBef>
              <a:spcAft>
                <a:spcPts val="2100"/>
              </a:spcAft>
              <a:buClr>
                <a:schemeClr val="dk1"/>
              </a:buClr>
              <a:buSzPts val="2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114700" y="98225"/>
            <a:ext cx="11964300" cy="1437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4400"/>
              <a:buFont typeface="Calibri"/>
              <a:buNone/>
            </a:pPr>
            <a:r>
              <a:rPr lang="en-US"/>
              <a:t>EI Findings</a:t>
            </a:r>
            <a:endParaRPr/>
          </a:p>
          <a:p>
            <a:pPr marL="0" lvl="0" indent="0" algn="l" rtl="0">
              <a:lnSpc>
                <a:spcPct val="150000"/>
              </a:lnSpc>
              <a:spcBef>
                <a:spcPts val="0"/>
              </a:spcBef>
              <a:spcAft>
                <a:spcPts val="2100"/>
              </a:spcAft>
              <a:buNone/>
            </a:pPr>
            <a:r>
              <a:rPr lang="en-US" sz="1900" b="0">
                <a:solidFill>
                  <a:schemeClr val="dk2"/>
                </a:solidFill>
                <a:latin typeface="Open Sans"/>
                <a:ea typeface="Open Sans"/>
                <a:cs typeface="Open Sans"/>
                <a:sym typeface="Open Sans"/>
              </a:rPr>
              <a:t>Telepractice is an effective way to teach families language facilitation strategies in naturalistic settings. </a:t>
            </a:r>
            <a:endParaRPr/>
          </a:p>
        </p:txBody>
      </p:sp>
      <p:sp>
        <p:nvSpPr>
          <p:cNvPr id="300" name="Google Shape;300;p48"/>
          <p:cNvSpPr txBox="1">
            <a:spLocks noGrp="1"/>
          </p:cNvSpPr>
          <p:nvPr>
            <p:ph type="body" idx="1"/>
          </p:nvPr>
        </p:nvSpPr>
        <p:spPr>
          <a:xfrm>
            <a:off x="417400" y="1688224"/>
            <a:ext cx="5333100" cy="49809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Char char="●"/>
            </a:pPr>
            <a:r>
              <a:rPr lang="en-US"/>
              <a:t>McDuffie and colleagues reported that the use of telepractice was effective in teaching mothers of children with Autism how to use specific strategies for responding to their child’s communication acts. </a:t>
            </a:r>
            <a:endParaRPr/>
          </a:p>
          <a:p>
            <a:pPr marL="457200" lvl="0" indent="-349250" algn="l" rtl="0">
              <a:lnSpc>
                <a:spcPct val="115000"/>
              </a:lnSpc>
              <a:spcBef>
                <a:spcPts val="0"/>
              </a:spcBef>
              <a:spcAft>
                <a:spcPts val="0"/>
              </a:spcAft>
              <a:buSzPts val="1900"/>
              <a:buChar char="●"/>
            </a:pPr>
            <a:r>
              <a:rPr lang="en-US"/>
              <a:t>Mothers were taught to use commenting, interpret communication acts, expand communication attempts and provide indirect prompting. </a:t>
            </a:r>
            <a:endParaRPr/>
          </a:p>
          <a:p>
            <a:pPr marL="457200" lvl="0" indent="-349250" algn="l" rtl="0">
              <a:lnSpc>
                <a:spcPct val="115000"/>
              </a:lnSpc>
              <a:spcBef>
                <a:spcPts val="0"/>
              </a:spcBef>
              <a:spcAft>
                <a:spcPts val="0"/>
              </a:spcAft>
              <a:buSzPts val="1900"/>
              <a:buChar char="●"/>
            </a:pPr>
            <a:r>
              <a:rPr lang="en-US"/>
              <a:t>They found no significant difference between on-site and telepractice coaching and education. </a:t>
            </a:r>
            <a:endParaRPr/>
          </a:p>
          <a:p>
            <a:pPr marL="0" lvl="0" indent="0" algn="r" rtl="0">
              <a:lnSpc>
                <a:spcPct val="100000"/>
              </a:lnSpc>
              <a:spcBef>
                <a:spcPts val="2100"/>
              </a:spcBef>
              <a:spcAft>
                <a:spcPts val="0"/>
              </a:spcAft>
              <a:buNone/>
            </a:pPr>
            <a:r>
              <a:rPr lang="en-US" sz="1800">
                <a:solidFill>
                  <a:srgbClr val="000000"/>
                </a:solidFill>
              </a:rPr>
              <a:t>McDuffie et al. 2013</a:t>
            </a:r>
            <a:endParaRPr sz="1800">
              <a:solidFill>
                <a:srgbClr val="000000"/>
              </a:solidFill>
            </a:endParaRPr>
          </a:p>
          <a:p>
            <a:pPr marL="457200" lvl="0" indent="0" algn="l" rtl="0">
              <a:lnSpc>
                <a:spcPct val="115000"/>
              </a:lnSpc>
              <a:spcBef>
                <a:spcPts val="0"/>
              </a:spcBef>
              <a:spcAft>
                <a:spcPts val="2100"/>
              </a:spcAft>
              <a:buNone/>
            </a:pPr>
            <a:endParaRPr sz="1800">
              <a:solidFill>
                <a:srgbClr val="000000"/>
              </a:solidFill>
            </a:endParaRPr>
          </a:p>
        </p:txBody>
      </p:sp>
      <p:sp>
        <p:nvSpPr>
          <p:cNvPr id="301" name="Google Shape;301;p48"/>
          <p:cNvSpPr txBox="1"/>
          <p:nvPr/>
        </p:nvSpPr>
        <p:spPr>
          <a:xfrm>
            <a:off x="9435950" y="6303450"/>
            <a:ext cx="2579400" cy="4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Open Sans"/>
              <a:ea typeface="Open Sans"/>
              <a:cs typeface="Open Sans"/>
              <a:sym typeface="Open Sans"/>
            </a:endParaRPr>
          </a:p>
        </p:txBody>
      </p:sp>
      <p:sp>
        <p:nvSpPr>
          <p:cNvPr id="302" name="Google Shape;302;p48"/>
          <p:cNvSpPr txBox="1">
            <a:spLocks noGrp="1"/>
          </p:cNvSpPr>
          <p:nvPr>
            <p:ph type="body" idx="2"/>
          </p:nvPr>
        </p:nvSpPr>
        <p:spPr>
          <a:xfrm>
            <a:off x="6443200" y="1688224"/>
            <a:ext cx="5333100" cy="4980900"/>
          </a:xfrm>
          <a:prstGeom prst="rect">
            <a:avLst/>
          </a:prstGeom>
        </p:spPr>
        <p:txBody>
          <a:bodyPr spcFirstLastPara="1" wrap="square" lIns="121900" tIns="121900" rIns="121900" bIns="121900" anchor="t" anchorCtr="0">
            <a:noAutofit/>
          </a:bodyPr>
          <a:lstStyle/>
          <a:p>
            <a:pPr marL="457200" lvl="0" indent="-349250" algn="l" rtl="0">
              <a:spcBef>
                <a:spcPts val="0"/>
              </a:spcBef>
              <a:spcAft>
                <a:spcPts val="0"/>
              </a:spcAft>
              <a:buSzPts val="1900"/>
              <a:buChar char="●"/>
            </a:pPr>
            <a:r>
              <a:rPr lang="en-US"/>
              <a:t>Another study conducted with mothers of children with Fragile X syndrome found that telepractice was an effective when using a coaching model for teaching how to respond to communication acts. </a:t>
            </a:r>
            <a:endParaRPr/>
          </a:p>
          <a:p>
            <a:pPr marL="457200" lvl="0" indent="-349250" algn="l" rtl="0">
              <a:spcBef>
                <a:spcPts val="0"/>
              </a:spcBef>
              <a:spcAft>
                <a:spcPts val="0"/>
              </a:spcAft>
              <a:buSzPts val="1900"/>
              <a:buChar char="●"/>
            </a:pPr>
            <a:r>
              <a:rPr lang="en-US"/>
              <a:t>Lessons were provided to teach mothers how to use indirect and direct prompts as well as how to respond to communication acts. </a:t>
            </a:r>
            <a:endParaRPr/>
          </a:p>
          <a:p>
            <a:pPr marL="457200" lvl="0" indent="-349250" algn="l" rtl="0">
              <a:spcBef>
                <a:spcPts val="0"/>
              </a:spcBef>
              <a:spcAft>
                <a:spcPts val="0"/>
              </a:spcAft>
              <a:buSzPts val="1900"/>
              <a:buChar char="●"/>
            </a:pPr>
            <a:r>
              <a:rPr lang="en-US"/>
              <a:t>Mothers were able to increase their ability to use verbally responsive language. </a:t>
            </a:r>
            <a:endParaRPr/>
          </a:p>
        </p:txBody>
      </p:sp>
      <p:sp>
        <p:nvSpPr>
          <p:cNvPr id="303" name="Google Shape;303;p48"/>
          <p:cNvSpPr txBox="1"/>
          <p:nvPr/>
        </p:nvSpPr>
        <p:spPr>
          <a:xfrm>
            <a:off x="9634925" y="6303450"/>
            <a:ext cx="2677200" cy="4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Open Sans"/>
                <a:ea typeface="Open Sans"/>
                <a:cs typeface="Open Sans"/>
                <a:sym typeface="Open Sans"/>
              </a:rPr>
              <a:t>McDuffie et al. 2016</a:t>
            </a:r>
            <a:endParaRPr sz="1800">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cxnSp>
        <p:nvCxnSpPr>
          <p:cNvPr id="304" name="Google Shape;304;p48"/>
          <p:cNvCxnSpPr/>
          <p:nvPr/>
        </p:nvCxnSpPr>
        <p:spPr>
          <a:xfrm>
            <a:off x="6095950" y="1536567"/>
            <a:ext cx="1800" cy="5115900"/>
          </a:xfrm>
          <a:prstGeom prst="straightConnector1">
            <a:avLst/>
          </a:prstGeom>
          <a:noFill/>
          <a:ln w="114300" cap="flat" cmpd="sng">
            <a:solidFill>
              <a:schemeClr val="dk1"/>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title"/>
          </p:nvPr>
        </p:nvSpPr>
        <p:spPr>
          <a:xfrm>
            <a:off x="838200" y="212725"/>
            <a:ext cx="10515600" cy="792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Myths</a:t>
            </a:r>
            <a:endParaRPr/>
          </a:p>
        </p:txBody>
      </p:sp>
      <p:sp>
        <p:nvSpPr>
          <p:cNvPr id="310" name="Google Shape;310;p49"/>
          <p:cNvSpPr txBox="1">
            <a:spLocks noGrp="1"/>
          </p:cNvSpPr>
          <p:nvPr>
            <p:ph type="body" idx="1"/>
          </p:nvPr>
        </p:nvSpPr>
        <p:spPr>
          <a:xfrm>
            <a:off x="594900" y="858925"/>
            <a:ext cx="11022300" cy="589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t>T</a:t>
            </a:r>
            <a:r>
              <a:rPr lang="en-US" sz="2200"/>
              <a:t>he online training offered to Colorado practitioners contains a section on </a:t>
            </a:r>
            <a:r>
              <a:rPr lang="en-US" sz="2200" b="1"/>
              <a:t>dispelling myths</a:t>
            </a:r>
            <a:r>
              <a:rPr lang="en-US" sz="2200"/>
              <a:t> about telehealth. </a:t>
            </a:r>
            <a:endParaRPr sz="2200"/>
          </a:p>
          <a:p>
            <a:pPr marL="0" lvl="0" indent="0" algn="l" rtl="0">
              <a:spcBef>
                <a:spcPts val="2100"/>
              </a:spcBef>
              <a:spcAft>
                <a:spcPts val="0"/>
              </a:spcAft>
              <a:buNone/>
            </a:pPr>
            <a:r>
              <a:rPr lang="en-US" sz="2200"/>
              <a:t>One myth is that telehealth is “lesser than” in-person services. Research is demonstrating that this is not true, and that in actuality, children’s outcomes are sometimes even better than those for children who are receiving services by an in-person therapist (Blaiser &amp; Behl, 2015; Baharav &amp; Reiser, 2010). </a:t>
            </a:r>
            <a:endParaRPr sz="2200"/>
          </a:p>
          <a:p>
            <a:pPr marL="0" lvl="0" indent="0" algn="l" rtl="0">
              <a:spcBef>
                <a:spcPts val="2100"/>
              </a:spcBef>
              <a:spcAft>
                <a:spcPts val="0"/>
              </a:spcAft>
              <a:buNone/>
            </a:pPr>
            <a:r>
              <a:rPr lang="en-US" sz="2200"/>
              <a:t>Another myth is that providers aren’t able to build rapport with families when telehealth is used. When one looks at the relationships developed over social media, this myth can be dispelled. </a:t>
            </a:r>
            <a:endParaRPr sz="2200"/>
          </a:p>
          <a:p>
            <a:pPr marL="0" lvl="0" indent="0" algn="l" rtl="0">
              <a:spcBef>
                <a:spcPts val="2100"/>
              </a:spcBef>
              <a:spcAft>
                <a:spcPts val="0"/>
              </a:spcAft>
              <a:buClr>
                <a:schemeClr val="dk1"/>
              </a:buClr>
              <a:buSzPts val="1100"/>
              <a:buFont typeface="Arial"/>
              <a:buNone/>
            </a:pPr>
            <a:r>
              <a:rPr lang="en-US" sz="2200"/>
              <a:t>Finally, there is a myth that techn</a:t>
            </a:r>
            <a:r>
              <a:rPr lang="en-US" sz="2000"/>
              <a:t>ology is very expensive and difficult to use. There are so many different platforms that meet the needs of providers who are utilizing telehealth that finding one that meets a therapist’s and family’s needs is increasingly easier and less expensive. </a:t>
            </a:r>
            <a:endParaRPr sz="2000"/>
          </a:p>
          <a:p>
            <a:pPr marL="0" lvl="0" indent="0" algn="l" rtl="0">
              <a:spcBef>
                <a:spcPts val="2100"/>
              </a:spcBef>
              <a:spcAft>
                <a:spcPts val="0"/>
              </a:spcAft>
              <a:buClr>
                <a:schemeClr val="dk1"/>
              </a:buClr>
              <a:buSzPts val="1100"/>
              <a:buFont typeface="Arial"/>
              <a:buNone/>
            </a:pPr>
            <a:r>
              <a:rPr lang="en-US" sz="2000"/>
              <a:t>International Journal of Telerehabilitation: </a:t>
            </a:r>
            <a:r>
              <a:rPr lang="en-US" sz="2000" u="sng">
                <a:solidFill>
                  <a:schemeClr val="hlink"/>
                </a:solidFill>
                <a:hlinkClick r:id="rId3"/>
              </a:rPr>
              <a:t>Development of Statewide Policies &amp; Procedures</a:t>
            </a:r>
            <a:endParaRPr sz="2000"/>
          </a:p>
          <a:p>
            <a:pPr marL="0" lvl="0" indent="0" algn="l" rtl="0">
              <a:lnSpc>
                <a:spcPct val="115000"/>
              </a:lnSpc>
              <a:spcBef>
                <a:spcPts val="2100"/>
              </a:spcBef>
              <a:spcAft>
                <a:spcPts val="0"/>
              </a:spcAft>
              <a:buClr>
                <a:schemeClr val="dk1"/>
              </a:buClr>
              <a:buSzPts val="1100"/>
              <a:buFont typeface="Arial"/>
              <a:buNone/>
            </a:pPr>
            <a:r>
              <a:rPr lang="en-US" sz="2000"/>
              <a:t>				</a:t>
            </a:r>
            <a:endParaRPr sz="2000"/>
          </a:p>
          <a:p>
            <a:pPr marL="0" lvl="0" indent="0" algn="l" rtl="0">
              <a:spcBef>
                <a:spcPts val="21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21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2100"/>
              </a:spcBef>
              <a:spcAft>
                <a:spcPts val="21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Video &amp; Pic Example(s)</a:t>
            </a:r>
            <a:endParaRPr/>
          </a:p>
        </p:txBody>
      </p:sp>
      <p:sp>
        <p:nvSpPr>
          <p:cNvPr id="316" name="Google Shape;316;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b="1" u="sng"/>
              <a:t>Myth</a:t>
            </a:r>
            <a:r>
              <a:rPr lang="en-US"/>
              <a:t>: Young children can’t attend to a screen long enough for a productive session. Playing with a person in the same room is the only way she will engage.</a:t>
            </a:r>
            <a:endParaRPr/>
          </a:p>
          <a:p>
            <a:pPr marL="228600" lvl="0" indent="-228600" algn="l" rtl="0">
              <a:lnSpc>
                <a:spcPct val="90000"/>
              </a:lnSpc>
              <a:spcBef>
                <a:spcPts val="2100"/>
              </a:spcBef>
              <a:spcAft>
                <a:spcPts val="0"/>
              </a:spcAft>
              <a:buClr>
                <a:schemeClr val="dk1"/>
              </a:buClr>
              <a:buSzPts val="2800"/>
              <a:buChar char="●"/>
            </a:pPr>
            <a:r>
              <a:rPr lang="en-US" b="1" i="1"/>
              <a:t>Child</a:t>
            </a:r>
            <a:r>
              <a:rPr lang="en-US" i="1"/>
              <a:t> A.T</a:t>
            </a:r>
            <a:r>
              <a:rPr lang="en-US"/>
              <a:t>. began speech, lang, and feeding services in EI and remained with same therapist for private services when she turned 3 years-old.</a:t>
            </a:r>
            <a:endParaRPr/>
          </a:p>
          <a:p>
            <a:pPr marL="228600" lvl="0" indent="-165100" algn="l" rtl="0">
              <a:lnSpc>
                <a:spcPct val="90000"/>
              </a:lnSpc>
              <a:spcBef>
                <a:spcPts val="2100"/>
              </a:spcBef>
              <a:spcAft>
                <a:spcPts val="0"/>
              </a:spcAft>
              <a:buSzPts val="1800"/>
              <a:buChar char="●"/>
            </a:pPr>
            <a:r>
              <a:rPr lang="en-US"/>
              <a:t>She has Down syndrome and was/is going through chemotherapy for leukemia. This makes her susceptible to common germs and infections that could jeopardize her health. </a:t>
            </a:r>
            <a:endParaRPr/>
          </a:p>
          <a:p>
            <a:pPr marL="228600" lvl="0" indent="-165100" algn="l" rtl="0">
              <a:lnSpc>
                <a:spcPct val="90000"/>
              </a:lnSpc>
              <a:spcBef>
                <a:spcPts val="2100"/>
              </a:spcBef>
              <a:spcAft>
                <a:spcPts val="0"/>
              </a:spcAft>
              <a:buSzPts val="1800"/>
              <a:buChar char="●"/>
            </a:pPr>
            <a:r>
              <a:rPr lang="en-US"/>
              <a:t>Her dad is with her every session. She began in a high chair and is now content with dad’s lap. </a:t>
            </a:r>
            <a:endParaRPr/>
          </a:p>
          <a:p>
            <a:pPr marL="0" lvl="0" indent="0" algn="l" rtl="0">
              <a:lnSpc>
                <a:spcPct val="90000"/>
              </a:lnSpc>
              <a:spcBef>
                <a:spcPts val="2100"/>
              </a:spcBef>
              <a:spcAft>
                <a:spcPts val="21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EI example with multiple viewers</a:t>
            </a:r>
            <a:endParaRPr/>
          </a:p>
        </p:txBody>
      </p:sp>
      <p:sp>
        <p:nvSpPr>
          <p:cNvPr id="322" name="Google Shape;322;p5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2100"/>
              </a:spcAft>
              <a:buNone/>
            </a:pPr>
            <a:r>
              <a:rPr lang="en-US"/>
              <a:t>AT is 2.9 years-old</a:t>
            </a:r>
            <a:endParaRPr/>
          </a:p>
        </p:txBody>
      </p:sp>
      <p:pic>
        <p:nvPicPr>
          <p:cNvPr id="323" name="Google Shape;323;p51" title="AT re-engagement.mp4">
            <a:hlinkClick r:id="rId3"/>
          </p:cNvPr>
          <p:cNvPicPr preferRelativeResize="0"/>
          <p:nvPr/>
        </p:nvPicPr>
        <p:blipFill>
          <a:blip r:embed="rId4">
            <a:alphaModFix/>
          </a:blip>
          <a:stretch>
            <a:fillRect/>
          </a:stretch>
        </p:blipFill>
        <p:spPr>
          <a:xfrm>
            <a:off x="3737150" y="1549925"/>
            <a:ext cx="6872100" cy="5154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Groups and Social/Functional Purposes</a:t>
            </a:r>
            <a:endParaRPr/>
          </a:p>
        </p:txBody>
      </p:sp>
      <p:sp>
        <p:nvSpPr>
          <p:cNvPr id="329" name="Google Shape;329;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None/>
            </a:pPr>
            <a:endParaRPr/>
          </a:p>
          <a:p>
            <a:pPr marL="228600" lvl="0" indent="-228600" algn="l" rtl="0">
              <a:lnSpc>
                <a:spcPct val="90000"/>
              </a:lnSpc>
              <a:spcBef>
                <a:spcPts val="1000"/>
              </a:spcBef>
              <a:spcAft>
                <a:spcPts val="0"/>
              </a:spcAft>
              <a:buClr>
                <a:schemeClr val="dk1"/>
              </a:buClr>
              <a:buSzPts val="2800"/>
              <a:buChar char="●"/>
            </a:pPr>
            <a:r>
              <a:rPr lang="en-US"/>
              <a:t>Functional skills: conversation, friendships, mutual interests, shared experiences, similar strengths and needs</a:t>
            </a:r>
            <a:endParaRPr/>
          </a:p>
          <a:p>
            <a:pPr marL="457200" lvl="1" indent="0" algn="l" rtl="0">
              <a:lnSpc>
                <a:spcPct val="90000"/>
              </a:lnSpc>
              <a:spcBef>
                <a:spcPts val="500"/>
              </a:spcBef>
              <a:spcAft>
                <a:spcPts val="0"/>
              </a:spcAft>
              <a:buClr>
                <a:schemeClr val="dk1"/>
              </a:buClr>
              <a:buSzPts val="2400"/>
              <a:buNone/>
            </a:pPr>
            <a:r>
              <a:rPr lang="en-US"/>
              <a:t>Can be mixed DS and non-DS - this may be better as children become teens/adults</a:t>
            </a:r>
            <a:br>
              <a:rPr lang="en-US"/>
            </a:br>
            <a:r>
              <a:rPr lang="en-US"/>
              <a:t>Peer Models (not just Paras).</a:t>
            </a:r>
            <a:endParaRPr/>
          </a:p>
          <a:p>
            <a:pPr marL="228600" lvl="0" indent="-228600" algn="l" rtl="0">
              <a:lnSpc>
                <a:spcPct val="90000"/>
              </a:lnSpc>
              <a:spcBef>
                <a:spcPts val="1000"/>
              </a:spcBef>
              <a:spcAft>
                <a:spcPts val="0"/>
              </a:spcAft>
              <a:buClr>
                <a:schemeClr val="dk1"/>
              </a:buClr>
              <a:buSzPts val="2800"/>
              <a:buChar char="●"/>
            </a:pPr>
            <a:r>
              <a:rPr lang="en-US"/>
              <a:t>Use of additional technologies: social media, Apps</a:t>
            </a:r>
            <a:endParaRPr/>
          </a:p>
          <a:p>
            <a:pPr marL="228600" lvl="0" indent="-228600" algn="l" rtl="0">
              <a:lnSpc>
                <a:spcPct val="90000"/>
              </a:lnSpc>
              <a:spcBef>
                <a:spcPts val="1000"/>
              </a:spcBef>
              <a:spcAft>
                <a:spcPts val="0"/>
              </a:spcAft>
              <a:buClr>
                <a:schemeClr val="dk1"/>
              </a:buClr>
              <a:buSzPts val="2800"/>
              <a:buChar char="●"/>
            </a:pPr>
            <a:r>
              <a:rPr lang="en-US"/>
              <a:t>Themes: Cooking, biking, chores, movies, music, etc</a:t>
            </a:r>
            <a:endParaRPr/>
          </a:p>
          <a:p>
            <a:pPr marL="0" lvl="0" indent="0" algn="l" rtl="0">
              <a:lnSpc>
                <a:spcPct val="90000"/>
              </a:lnSpc>
              <a:spcBef>
                <a:spcPts val="2100"/>
              </a:spcBef>
              <a:spcAft>
                <a:spcPts val="2100"/>
              </a:spcAft>
              <a:buNone/>
            </a:pPr>
            <a:r>
              <a:rPr lang="en-US"/>
              <a:t>Use of weekly Teletherapy with weekly or monthly groups in the community or using social communication apps (e.g., Marco Polo).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Independence!</a:t>
            </a:r>
            <a:endParaRPr/>
          </a:p>
        </p:txBody>
      </p:sp>
      <p:sp>
        <p:nvSpPr>
          <p:cNvPr id="335" name="Google Shape;335;p53"/>
          <p:cNvSpPr txBox="1">
            <a:spLocks noGrp="1"/>
          </p:cNvSpPr>
          <p:nvPr>
            <p:ph type="body" idx="1"/>
          </p:nvPr>
        </p:nvSpPr>
        <p:spPr>
          <a:xfrm>
            <a:off x="838200" y="1825625"/>
            <a:ext cx="10515600" cy="48456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Creates opportunities to begin and end own sessions. </a:t>
            </a:r>
            <a:endParaRPr sz="3000"/>
          </a:p>
          <a:p>
            <a:pPr marL="457200" lvl="0" indent="-419100" algn="l" rtl="0">
              <a:spcBef>
                <a:spcPts val="0"/>
              </a:spcBef>
              <a:spcAft>
                <a:spcPts val="0"/>
              </a:spcAft>
              <a:buSzPts val="3000"/>
              <a:buChar char="●"/>
            </a:pPr>
            <a:r>
              <a:rPr lang="en-US" sz="3000"/>
              <a:t>Creates opportunities to schedule their next appointment.</a:t>
            </a:r>
            <a:endParaRPr sz="3000"/>
          </a:p>
          <a:p>
            <a:pPr marL="457200" lvl="0" indent="-419100" algn="l" rtl="0">
              <a:spcBef>
                <a:spcPts val="1000"/>
              </a:spcBef>
              <a:spcAft>
                <a:spcPts val="0"/>
              </a:spcAft>
              <a:buSzPts val="3000"/>
              <a:buChar char="●"/>
            </a:pPr>
            <a:r>
              <a:rPr lang="en-US" sz="3000"/>
              <a:t>Enables communication with friends, peers, relatives, teachers, etc. using:  </a:t>
            </a:r>
            <a:endParaRPr sz="3000"/>
          </a:p>
          <a:p>
            <a:pPr marL="457200" lvl="0" indent="-419100" algn="l" rtl="0">
              <a:spcBef>
                <a:spcPts val="2100"/>
              </a:spcBef>
              <a:spcAft>
                <a:spcPts val="0"/>
              </a:spcAft>
              <a:buSzPts val="3000"/>
              <a:buChar char="●"/>
            </a:pPr>
            <a:r>
              <a:rPr lang="en-US" sz="3000"/>
              <a:t>Visual and written technology</a:t>
            </a:r>
            <a:endParaRPr sz="3000"/>
          </a:p>
          <a:p>
            <a:pPr marL="914400" lvl="1" indent="-419100" algn="l" rtl="0">
              <a:spcBef>
                <a:spcPts val="2100"/>
              </a:spcBef>
              <a:spcAft>
                <a:spcPts val="0"/>
              </a:spcAft>
              <a:buSzPts val="3000"/>
              <a:buChar char="○"/>
            </a:pPr>
            <a:r>
              <a:rPr lang="en-US" sz="3000"/>
              <a:t>text, email, video, media</a:t>
            </a:r>
            <a:endParaRPr sz="3000"/>
          </a:p>
          <a:p>
            <a:pPr marL="457200" lvl="0" indent="-419100" algn="l" rtl="0">
              <a:spcBef>
                <a:spcPts val="2100"/>
              </a:spcBef>
              <a:spcAft>
                <a:spcPts val="0"/>
              </a:spcAft>
              <a:buSzPts val="3000"/>
              <a:buChar char="●"/>
            </a:pPr>
            <a:r>
              <a:rPr lang="en-US" sz="3000"/>
              <a:t>Visual recorded homework and check-ins</a:t>
            </a:r>
            <a:endParaRPr sz="3000"/>
          </a:p>
          <a:p>
            <a:pPr marL="0" lvl="0" indent="0" algn="l" rtl="0">
              <a:spcBef>
                <a:spcPts val="2100"/>
              </a:spcBef>
              <a:spcAft>
                <a:spcPts val="2100"/>
              </a:spcAft>
              <a:buNone/>
            </a:pPr>
            <a:r>
              <a:rPr lang="en-US"/>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PowerPoint Example</a:t>
            </a:r>
            <a:endParaRPr/>
          </a:p>
        </p:txBody>
      </p:sp>
      <p:pic>
        <p:nvPicPr>
          <p:cNvPr id="341" name="Google Shape;341;p54"/>
          <p:cNvPicPr preferRelativeResize="0"/>
          <p:nvPr/>
        </p:nvPicPr>
        <p:blipFill>
          <a:blip r:embed="rId3">
            <a:alphaModFix/>
          </a:blip>
          <a:stretch>
            <a:fillRect/>
          </a:stretch>
        </p:blipFill>
        <p:spPr>
          <a:xfrm>
            <a:off x="1050200" y="1647875"/>
            <a:ext cx="9581599" cy="4741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What is Telepractice</a:t>
            </a:r>
            <a:endParaRPr/>
          </a:p>
        </p:txBody>
      </p:sp>
      <p:sp>
        <p:nvSpPr>
          <p:cNvPr id="107" name="Google Shape;107;p19"/>
          <p:cNvSpPr txBox="1">
            <a:spLocks noGrp="1"/>
          </p:cNvSpPr>
          <p:nvPr>
            <p:ph type="body" idx="1"/>
          </p:nvPr>
        </p:nvSpPr>
        <p:spPr>
          <a:xfrm>
            <a:off x="838200" y="1825625"/>
            <a:ext cx="10840200" cy="3062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None/>
            </a:pPr>
            <a:r>
              <a:rPr lang="en-US"/>
              <a:t>Remote service delivery using telecommunications technology where you and your client are in different physical locations. Therapy is provided using live audio and/or video but can also be pre-recorded (ASHA, 2019).  </a:t>
            </a:r>
            <a:endParaRPr/>
          </a:p>
          <a:p>
            <a:pPr marL="228600" lvl="0" indent="0" algn="l" rtl="0">
              <a:lnSpc>
                <a:spcPct val="90000"/>
              </a:lnSpc>
              <a:spcBef>
                <a:spcPts val="2100"/>
              </a:spcBef>
              <a:spcAft>
                <a:spcPts val="0"/>
              </a:spcAft>
              <a:buNone/>
            </a:pPr>
            <a:endParaRPr/>
          </a:p>
          <a:p>
            <a:pPr marL="228600" lvl="0" indent="0" algn="l" rtl="0">
              <a:lnSpc>
                <a:spcPct val="90000"/>
              </a:lnSpc>
              <a:spcBef>
                <a:spcPts val="2100"/>
              </a:spcBef>
              <a:spcAft>
                <a:spcPts val="0"/>
              </a:spcAft>
              <a:buNone/>
            </a:pPr>
            <a:endParaRPr/>
          </a:p>
          <a:p>
            <a:pPr marL="228600" lvl="0" indent="0" algn="l" rtl="0">
              <a:lnSpc>
                <a:spcPct val="90000"/>
              </a:lnSpc>
              <a:spcBef>
                <a:spcPts val="2100"/>
              </a:spcBef>
              <a:spcAft>
                <a:spcPts val="2100"/>
              </a:spcAft>
              <a:buNone/>
            </a:pPr>
            <a:endParaRPr/>
          </a:p>
        </p:txBody>
      </p:sp>
      <p:pic>
        <p:nvPicPr>
          <p:cNvPr id="108" name="Google Shape;108;p19">
            <a:hlinkClick r:id="rId3"/>
          </p:cNvPr>
          <p:cNvPicPr preferRelativeResize="0"/>
          <p:nvPr/>
        </p:nvPicPr>
        <p:blipFill>
          <a:blip r:embed="rId4">
            <a:alphaModFix/>
          </a:blip>
          <a:stretch>
            <a:fillRect/>
          </a:stretch>
        </p:blipFill>
        <p:spPr>
          <a:xfrm>
            <a:off x="4888024" y="3175637"/>
            <a:ext cx="6025149" cy="3225863"/>
          </a:xfrm>
          <a:prstGeom prst="rect">
            <a:avLst/>
          </a:prstGeom>
          <a:noFill/>
          <a:ln>
            <a:noFill/>
          </a:ln>
        </p:spPr>
      </p:pic>
      <p:sp>
        <p:nvSpPr>
          <p:cNvPr id="109" name="Google Shape;109;p19"/>
          <p:cNvSpPr txBox="1"/>
          <p:nvPr/>
        </p:nvSpPr>
        <p:spPr>
          <a:xfrm>
            <a:off x="838200" y="3853000"/>
            <a:ext cx="3934200" cy="2103000"/>
          </a:xfrm>
          <a:prstGeom prst="rect">
            <a:avLst/>
          </a:prstGeom>
          <a:noFill/>
          <a:ln>
            <a:noFill/>
          </a:ln>
        </p:spPr>
        <p:txBody>
          <a:bodyPr spcFirstLastPara="1" wrap="square" lIns="91425" tIns="91425" rIns="91425" bIns="91425" anchor="t" anchorCtr="0">
            <a:noAutofit/>
          </a:bodyPr>
          <a:lstStyle/>
          <a:p>
            <a:pPr marL="228600" lvl="0" indent="0" algn="l" rtl="0">
              <a:lnSpc>
                <a:spcPct val="90000"/>
              </a:lnSpc>
              <a:spcBef>
                <a:spcPts val="0"/>
              </a:spcBef>
              <a:spcAft>
                <a:spcPts val="0"/>
              </a:spcAft>
              <a:buClr>
                <a:schemeClr val="dk1"/>
              </a:buClr>
              <a:buSzPts val="1100"/>
              <a:buFont typeface="Arial"/>
              <a:buNone/>
            </a:pPr>
            <a:r>
              <a:rPr lang="en-US" sz="2800">
                <a:solidFill>
                  <a:schemeClr val="accent3"/>
                </a:solidFill>
                <a:latin typeface="Calibri"/>
                <a:ea typeface="Calibri"/>
                <a:cs typeface="Calibri"/>
                <a:sym typeface="Calibri"/>
              </a:rPr>
              <a:t>You must be licensed in the state where you reside and the state in which your client is located. </a:t>
            </a:r>
            <a:endParaRPr>
              <a:solidFill>
                <a:schemeClr val="accent3"/>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t>Make Topics Personally Relevant</a:t>
            </a:r>
            <a:endParaRPr/>
          </a:p>
        </p:txBody>
      </p:sp>
      <p:sp>
        <p:nvSpPr>
          <p:cNvPr id="347" name="Google Shape;347;p55"/>
          <p:cNvSpPr txBox="1">
            <a:spLocks noGrp="1"/>
          </p:cNvSpPr>
          <p:nvPr>
            <p:ph type="body" idx="1"/>
          </p:nvPr>
        </p:nvSpPr>
        <p:spPr>
          <a:xfrm>
            <a:off x="415600" y="1688233"/>
            <a:ext cx="53331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348" name="Google Shape;348;p55"/>
          <p:cNvSpPr txBox="1">
            <a:spLocks noGrp="1"/>
          </p:cNvSpPr>
          <p:nvPr>
            <p:ph type="body" idx="2"/>
          </p:nvPr>
        </p:nvSpPr>
        <p:spPr>
          <a:xfrm>
            <a:off x="6443200" y="1688233"/>
            <a:ext cx="53331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349" name="Google Shape;349;p55"/>
          <p:cNvPicPr preferRelativeResize="0"/>
          <p:nvPr/>
        </p:nvPicPr>
        <p:blipFill>
          <a:blip r:embed="rId3">
            <a:alphaModFix/>
          </a:blip>
          <a:stretch>
            <a:fillRect/>
          </a:stretch>
        </p:blipFill>
        <p:spPr>
          <a:xfrm>
            <a:off x="735875" y="2313700"/>
            <a:ext cx="4841975" cy="3331050"/>
          </a:xfrm>
          <a:prstGeom prst="rect">
            <a:avLst/>
          </a:prstGeom>
          <a:noFill/>
          <a:ln>
            <a:noFill/>
          </a:ln>
        </p:spPr>
      </p:pic>
      <p:pic>
        <p:nvPicPr>
          <p:cNvPr id="350" name="Google Shape;350;p55"/>
          <p:cNvPicPr preferRelativeResize="0"/>
          <p:nvPr/>
        </p:nvPicPr>
        <p:blipFill>
          <a:blip r:embed="rId4">
            <a:alphaModFix/>
          </a:blip>
          <a:stretch>
            <a:fillRect/>
          </a:stretch>
        </p:blipFill>
        <p:spPr>
          <a:xfrm>
            <a:off x="6483925" y="2313700"/>
            <a:ext cx="5251651" cy="3331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Resources</a:t>
            </a:r>
            <a:endParaRPr/>
          </a:p>
        </p:txBody>
      </p:sp>
      <p:sp>
        <p:nvSpPr>
          <p:cNvPr id="356" name="Google Shape;356;p56"/>
          <p:cNvSpPr txBox="1">
            <a:spLocks noGrp="1"/>
          </p:cNvSpPr>
          <p:nvPr>
            <p:ph type="body" idx="1"/>
          </p:nvPr>
        </p:nvSpPr>
        <p:spPr>
          <a:xfrm>
            <a:off x="838200" y="1850825"/>
            <a:ext cx="10515600" cy="41973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Clr>
                <a:schemeClr val="accent3"/>
              </a:buClr>
              <a:buSzPts val="2400"/>
              <a:buAutoNum type="arabicPeriod"/>
            </a:pPr>
            <a:r>
              <a:rPr lang="en-US"/>
              <a:t>Free Books on PDF </a:t>
            </a:r>
            <a:r>
              <a:rPr lang="en-US" u="sng">
                <a:solidFill>
                  <a:schemeClr val="hlink"/>
                </a:solidFill>
                <a:hlinkClick r:id="rId3"/>
              </a:rPr>
              <a:t>https://freekidsbooks.org/</a:t>
            </a:r>
            <a:endParaRPr/>
          </a:p>
          <a:p>
            <a:pPr marL="457200" lvl="0" indent="-381000" algn="l" rtl="0">
              <a:lnSpc>
                <a:spcPct val="150000"/>
              </a:lnSpc>
              <a:spcBef>
                <a:spcPts val="0"/>
              </a:spcBef>
              <a:spcAft>
                <a:spcPts val="0"/>
              </a:spcAft>
              <a:buClr>
                <a:schemeClr val="accent3"/>
              </a:buClr>
              <a:buSzPts val="2400"/>
              <a:buAutoNum type="arabicPeriod"/>
            </a:pPr>
            <a:r>
              <a:rPr lang="en-US"/>
              <a:t>Free Songs with Lyrics and Videos </a:t>
            </a:r>
            <a:r>
              <a:rPr lang="en-US" u="sng">
                <a:solidFill>
                  <a:schemeClr val="hlink"/>
                </a:solidFill>
                <a:hlinkClick r:id="rId4"/>
              </a:rPr>
              <a:t>https://supersimple.com/</a:t>
            </a:r>
            <a:endParaRPr/>
          </a:p>
          <a:p>
            <a:pPr marL="457200" lvl="0" indent="-381000" algn="l" rtl="0">
              <a:lnSpc>
                <a:spcPct val="150000"/>
              </a:lnSpc>
              <a:spcBef>
                <a:spcPts val="0"/>
              </a:spcBef>
              <a:spcAft>
                <a:spcPts val="0"/>
              </a:spcAft>
              <a:buClr>
                <a:schemeClr val="accent3"/>
              </a:buClr>
              <a:buSzPts val="2400"/>
              <a:buFont typeface="Calibri"/>
              <a:buAutoNum type="arabicPeriod"/>
            </a:pPr>
            <a:r>
              <a:rPr lang="en-US"/>
              <a:t>Free &amp; Paid Activities </a:t>
            </a:r>
            <a:r>
              <a:rPr lang="en-US" u="sng">
                <a:solidFill>
                  <a:schemeClr val="hlink"/>
                </a:solidFill>
                <a:hlinkClick r:id="rId5"/>
              </a:rPr>
              <a:t>https://wow.boomlearning.com/</a:t>
            </a:r>
            <a:endParaRPr/>
          </a:p>
          <a:p>
            <a:pPr marL="457200" lvl="0" indent="-381000" algn="l" rtl="0">
              <a:lnSpc>
                <a:spcPct val="150000"/>
              </a:lnSpc>
              <a:spcBef>
                <a:spcPts val="0"/>
              </a:spcBef>
              <a:spcAft>
                <a:spcPts val="0"/>
              </a:spcAft>
              <a:buClr>
                <a:schemeClr val="accent3"/>
              </a:buClr>
              <a:buSzPts val="2400"/>
              <a:buAutoNum type="arabicPeriod"/>
            </a:pPr>
            <a:r>
              <a:rPr lang="en-US"/>
              <a:t>Free &amp; Paid Online Games </a:t>
            </a:r>
            <a:r>
              <a:rPr lang="en-US" u="sng">
                <a:solidFill>
                  <a:schemeClr val="hlink"/>
                </a:solidFill>
                <a:latin typeface="Arial"/>
                <a:ea typeface="Arial"/>
                <a:cs typeface="Arial"/>
                <a:sym typeface="Arial"/>
                <a:hlinkClick r:id="rId6"/>
              </a:rPr>
              <a:t>https://chrome.google.com/webstore/</a:t>
            </a:r>
            <a:endParaRPr/>
          </a:p>
          <a:p>
            <a:pPr marL="457200" lvl="0" indent="-381000" algn="l" rtl="0">
              <a:lnSpc>
                <a:spcPct val="150000"/>
              </a:lnSpc>
              <a:spcBef>
                <a:spcPts val="0"/>
              </a:spcBef>
              <a:spcAft>
                <a:spcPts val="0"/>
              </a:spcAft>
              <a:buClr>
                <a:schemeClr val="accent3"/>
              </a:buClr>
              <a:buSzPts val="2400"/>
              <a:buAutoNum type="arabicPeriod"/>
            </a:pPr>
            <a:r>
              <a:rPr lang="en-US"/>
              <a:t>Free Downloadable Activities: </a:t>
            </a:r>
            <a:r>
              <a:rPr lang="en-US" u="sng">
                <a:solidFill>
                  <a:schemeClr val="hlink"/>
                </a:solidFill>
                <a:hlinkClick r:id="rId7"/>
              </a:rPr>
              <a:t>http://SpeakingofSpeech.com</a:t>
            </a:r>
            <a:endParaRPr/>
          </a:p>
          <a:p>
            <a:pPr marL="457200" lvl="0" indent="-381000" algn="l" rtl="0">
              <a:lnSpc>
                <a:spcPct val="150000"/>
              </a:lnSpc>
              <a:spcBef>
                <a:spcPts val="0"/>
              </a:spcBef>
              <a:spcAft>
                <a:spcPts val="0"/>
              </a:spcAft>
              <a:buClr>
                <a:schemeClr val="accent3"/>
              </a:buClr>
              <a:buSzPts val="2400"/>
              <a:buAutoNum type="arabicPeriod"/>
            </a:pPr>
            <a:r>
              <a:rPr lang="en-US"/>
              <a:t>Online Activities </a:t>
            </a:r>
            <a:r>
              <a:rPr lang="en-US" u="sng">
                <a:solidFill>
                  <a:schemeClr val="accent5"/>
                </a:solidFill>
                <a:hlinkClick r:id="rId8"/>
              </a:rPr>
              <a:t>https://exchange.smarttech.com/</a:t>
            </a:r>
            <a:endParaRPr/>
          </a:p>
          <a:p>
            <a:pPr marL="0" lvl="0" indent="0" algn="l" rtl="0">
              <a:lnSpc>
                <a:spcPct val="90000"/>
              </a:lnSpc>
              <a:spcBef>
                <a:spcPts val="2100"/>
              </a:spcBef>
              <a:spcAft>
                <a:spcPts val="21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Resources</a:t>
            </a:r>
            <a:endParaRPr/>
          </a:p>
        </p:txBody>
      </p:sp>
      <p:sp>
        <p:nvSpPr>
          <p:cNvPr id="362" name="Google Shape;362;p57"/>
          <p:cNvSpPr txBox="1">
            <a:spLocks noGrp="1"/>
          </p:cNvSpPr>
          <p:nvPr>
            <p:ph type="body" idx="1"/>
          </p:nvPr>
        </p:nvSpPr>
        <p:spPr>
          <a:xfrm>
            <a:off x="838200" y="1825625"/>
            <a:ext cx="10515600" cy="4562400"/>
          </a:xfrm>
          <a:prstGeom prst="rect">
            <a:avLst/>
          </a:prstGeom>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Clr>
                <a:schemeClr val="accent3"/>
              </a:buClr>
              <a:buSzPts val="2400"/>
              <a:buAutoNum type="arabicPeriod"/>
            </a:pPr>
            <a:r>
              <a:rPr lang="en-US"/>
              <a:t>Power Point </a:t>
            </a:r>
            <a:endParaRPr/>
          </a:p>
          <a:p>
            <a:pPr marL="457200" lvl="0" indent="-381000" algn="l" rtl="0">
              <a:lnSpc>
                <a:spcPct val="150000"/>
              </a:lnSpc>
              <a:spcBef>
                <a:spcPts val="0"/>
              </a:spcBef>
              <a:spcAft>
                <a:spcPts val="0"/>
              </a:spcAft>
              <a:buClr>
                <a:schemeClr val="accent3"/>
              </a:buClr>
              <a:buSzPts val="2400"/>
              <a:buAutoNum type="arabicPeriod"/>
            </a:pPr>
            <a:r>
              <a:rPr lang="en-US" u="sng">
                <a:solidFill>
                  <a:schemeClr val="accent5"/>
                </a:solidFill>
                <a:hlinkClick r:id="rId3"/>
              </a:rPr>
              <a:t>www.pinterest.com</a:t>
            </a:r>
            <a:endParaRPr/>
          </a:p>
          <a:p>
            <a:pPr marL="457200" lvl="0" indent="-381000" algn="l" rtl="0">
              <a:lnSpc>
                <a:spcPct val="150000"/>
              </a:lnSpc>
              <a:spcBef>
                <a:spcPts val="0"/>
              </a:spcBef>
              <a:spcAft>
                <a:spcPts val="0"/>
              </a:spcAft>
              <a:buClr>
                <a:schemeClr val="accent3"/>
              </a:buClr>
              <a:buSzPts val="2400"/>
              <a:buAutoNum type="arabicPeriod"/>
            </a:pPr>
            <a:r>
              <a:rPr lang="en-US" u="sng">
                <a:solidFill>
                  <a:schemeClr val="accent5"/>
                </a:solidFill>
                <a:latin typeface="Arial"/>
                <a:ea typeface="Arial"/>
                <a:cs typeface="Arial"/>
                <a:sym typeface="Arial"/>
                <a:hlinkClick r:id="rId4"/>
              </a:rPr>
              <a:t>https://tactustherapy.com/</a:t>
            </a:r>
            <a:endParaRPr/>
          </a:p>
          <a:p>
            <a:pPr marL="457200" lvl="0" indent="-381000" algn="l" rtl="0">
              <a:lnSpc>
                <a:spcPct val="150000"/>
              </a:lnSpc>
              <a:spcBef>
                <a:spcPts val="0"/>
              </a:spcBef>
              <a:spcAft>
                <a:spcPts val="0"/>
              </a:spcAft>
              <a:buClr>
                <a:schemeClr val="accent3"/>
              </a:buClr>
              <a:buSzPts val="2400"/>
              <a:buAutoNum type="arabicPeriod"/>
            </a:pPr>
            <a:r>
              <a:rPr lang="en-US"/>
              <a:t>Many, many Apps</a:t>
            </a:r>
            <a:endParaRPr/>
          </a:p>
          <a:p>
            <a:pPr marL="457200" lvl="0" indent="-381000" algn="l" rtl="0">
              <a:lnSpc>
                <a:spcPct val="100000"/>
              </a:lnSpc>
              <a:spcBef>
                <a:spcPts val="0"/>
              </a:spcBef>
              <a:spcAft>
                <a:spcPts val="0"/>
              </a:spcAft>
              <a:buClr>
                <a:schemeClr val="accent3"/>
              </a:buClr>
              <a:buSzPts val="2400"/>
              <a:buAutoNum type="arabicPeriod"/>
            </a:pPr>
            <a:r>
              <a:rPr lang="en-US"/>
              <a:t>Research and resources for </a:t>
            </a:r>
            <a:r>
              <a:rPr lang="en-US">
                <a:solidFill>
                  <a:srgbClr val="000000"/>
                </a:solidFill>
                <a:highlight>
                  <a:srgbClr val="FFFFFF"/>
                </a:highlight>
              </a:rPr>
              <a:t>medical concerns and comorbid disorders</a:t>
            </a:r>
            <a:r>
              <a:rPr lang="en-US"/>
              <a:t>: aphasia, apraxia/childhood apraxia of speech, auditory processing disorders, autism spectrum disorders, AAC use, chronically ill, dysarthria, feeding, fluency, intellectual disabilities, short-term memory/executive functioning, reading/literacy acquisition and use, sensorimotor disorders, etc.</a:t>
            </a:r>
            <a:endParaRPr/>
          </a:p>
          <a:p>
            <a:pPr marL="0" lvl="0" indent="0" algn="l" rtl="0">
              <a:lnSpc>
                <a:spcPct val="100000"/>
              </a:lnSpc>
              <a:spcBef>
                <a:spcPts val="2100"/>
              </a:spcBef>
              <a:spcAft>
                <a:spcPts val="21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8"/>
          <p:cNvSpPr txBox="1">
            <a:spLocks noGrp="1"/>
          </p:cNvSpPr>
          <p:nvPr>
            <p:ph type="title"/>
          </p:nvPr>
        </p:nvSpPr>
        <p:spPr>
          <a:xfrm>
            <a:off x="838200" y="365125"/>
            <a:ext cx="10515600" cy="91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Reference List</a:t>
            </a:r>
            <a:endParaRPr/>
          </a:p>
        </p:txBody>
      </p:sp>
      <p:sp>
        <p:nvSpPr>
          <p:cNvPr id="368" name="Google Shape;368;p58"/>
          <p:cNvSpPr txBox="1">
            <a:spLocks noGrp="1"/>
          </p:cNvSpPr>
          <p:nvPr>
            <p:ph type="body" idx="1"/>
          </p:nvPr>
        </p:nvSpPr>
        <p:spPr>
          <a:xfrm>
            <a:off x="838200" y="1354975"/>
            <a:ext cx="10515600" cy="554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1800">
                <a:solidFill>
                  <a:srgbClr val="000000"/>
                </a:solidFill>
              </a:rPr>
              <a:t>Anne, M. F., Kelly, J. B., Houston, K. T., &amp; Telepractice &amp; eLearning Laboratory. (2013, April 1). Putting the "Tele-" in Telepractice. doi/full/10.1044/tele3.1.9.</a:t>
            </a:r>
            <a:endParaRPr sz="1800">
              <a:solidFill>
                <a:srgbClr val="000000"/>
              </a:solidFill>
            </a:endParaRPr>
          </a:p>
          <a:p>
            <a:pPr marL="0" lvl="0" indent="0" algn="l" rtl="0">
              <a:lnSpc>
                <a:spcPct val="115000"/>
              </a:lnSpc>
              <a:spcBef>
                <a:spcPts val="2100"/>
              </a:spcBef>
              <a:spcAft>
                <a:spcPts val="0"/>
              </a:spcAft>
              <a:buNone/>
            </a:pPr>
            <a:r>
              <a:rPr lang="en-US" sz="1800">
                <a:solidFill>
                  <a:srgbClr val="000000"/>
                </a:solidFill>
              </a:rPr>
              <a:t>Behl, Diane D. MEd; Blaiser, Kristina PhD; Cook, Gina PhD; Barrett, Tyson BS; Callow-Heusser, Catherine PhD; Brooks, Betsy Moog MS; Dawson, Pamela MEd; Quigley, Suzanne PhD; White, Karl R. PhD.A Multisite Study Evaluating the Benefits of Early Intervention via Telepractice. Infants &amp; Young Children:</a:t>
            </a:r>
            <a:r>
              <a:rPr lang="en-US" sz="1800" b="1">
                <a:solidFill>
                  <a:srgbClr val="000000"/>
                </a:solidFill>
              </a:rPr>
              <a:t> </a:t>
            </a:r>
            <a:r>
              <a:rPr lang="en-US" sz="1800">
                <a:solidFill>
                  <a:srgbClr val="000000"/>
                </a:solidFill>
                <a:uFill>
                  <a:noFill/>
                </a:uFill>
                <a:hlinkClick r:id="rId3"/>
              </a:rPr>
              <a:t>April/June 2017 - Volume 30 - Issue 2 - p 147–161</a:t>
            </a:r>
            <a:endParaRPr sz="1800">
              <a:solidFill>
                <a:srgbClr val="000000"/>
              </a:solidFill>
            </a:endParaRPr>
          </a:p>
          <a:p>
            <a:pPr marL="0" lvl="0" indent="0" algn="l" rtl="0">
              <a:lnSpc>
                <a:spcPct val="115000"/>
              </a:lnSpc>
              <a:spcBef>
                <a:spcPts val="300"/>
              </a:spcBef>
              <a:spcAft>
                <a:spcPts val="0"/>
              </a:spcAft>
              <a:buNone/>
            </a:pPr>
            <a:endParaRPr sz="1800">
              <a:solidFill>
                <a:srgbClr val="000000"/>
              </a:solidFill>
            </a:endParaRPr>
          </a:p>
          <a:p>
            <a:pPr marL="0" lvl="0" indent="0" algn="l" rtl="0">
              <a:lnSpc>
                <a:spcPct val="100000"/>
              </a:lnSpc>
              <a:spcBef>
                <a:spcPts val="300"/>
              </a:spcBef>
              <a:spcAft>
                <a:spcPts val="0"/>
              </a:spcAft>
              <a:buClr>
                <a:schemeClr val="dk1"/>
              </a:buClr>
              <a:buSzPts val="2800"/>
              <a:buNone/>
            </a:pPr>
            <a:r>
              <a:rPr lang="en-US" sz="1800">
                <a:solidFill>
                  <a:srgbClr val="000000"/>
                </a:solidFill>
              </a:rPr>
              <a:t>Buckley, S. (1993). Developing the speech and language skills of teenagers with Down's syndrome. </a:t>
            </a:r>
            <a:r>
              <a:rPr lang="en-US" sz="1800" i="1">
                <a:solidFill>
                  <a:srgbClr val="000000"/>
                </a:solidFill>
              </a:rPr>
              <a:t>Down's Syndrome: Research and Practice,</a:t>
            </a:r>
            <a:r>
              <a:rPr lang="en-US" sz="1800">
                <a:solidFill>
                  <a:srgbClr val="000000"/>
                </a:solidFill>
              </a:rPr>
              <a:t> 1, 63-71. [</a:t>
            </a:r>
            <a:r>
              <a:rPr lang="en-US" sz="1800">
                <a:solidFill>
                  <a:srgbClr val="000000"/>
                </a:solidFill>
                <a:uFill>
                  <a:noFill/>
                </a:uFill>
                <a:hlinkClick r:id="rId4"/>
              </a:rPr>
              <a:t>Read Online</a:t>
            </a:r>
            <a:r>
              <a:rPr lang="en-US" sz="1800">
                <a:solidFill>
                  <a:srgbClr val="000000"/>
                </a:solidFill>
              </a:rPr>
              <a:t> ]</a:t>
            </a:r>
            <a:endParaRPr sz="1800">
              <a:solidFill>
                <a:srgbClr val="000000"/>
              </a:solidFill>
            </a:endParaRPr>
          </a:p>
          <a:p>
            <a:pPr marL="0" lvl="0" indent="0" algn="l" rtl="0">
              <a:lnSpc>
                <a:spcPct val="100000"/>
              </a:lnSpc>
              <a:spcBef>
                <a:spcPts val="2100"/>
              </a:spcBef>
              <a:spcAft>
                <a:spcPts val="0"/>
              </a:spcAft>
              <a:buClr>
                <a:schemeClr val="dk1"/>
              </a:buClr>
              <a:buSzPts val="1100"/>
              <a:buNone/>
            </a:pPr>
            <a:r>
              <a:rPr lang="en-US" sz="1800">
                <a:solidFill>
                  <a:srgbClr val="000000"/>
                </a:solidFill>
              </a:rPr>
              <a:t>Cason, J., &amp; Cohn, E. R. (2014). Telepractice: An Overview and Best Practices. </a:t>
            </a:r>
            <a:r>
              <a:rPr lang="en-US" sz="1800" i="1">
                <a:solidFill>
                  <a:srgbClr val="000000"/>
                </a:solidFill>
              </a:rPr>
              <a:t>Perspectives on Augmentative and Alternative Communication,23</a:t>
            </a:r>
            <a:r>
              <a:rPr lang="en-US" sz="1800">
                <a:solidFill>
                  <a:srgbClr val="000000"/>
                </a:solidFill>
              </a:rPr>
              <a:t>(1), 4. doi:10.1044/aac23.1.4.</a:t>
            </a:r>
            <a:endParaRPr sz="1800">
              <a:solidFill>
                <a:srgbClr val="000000"/>
              </a:solidFill>
            </a:endParaRPr>
          </a:p>
          <a:p>
            <a:pPr marL="0" lvl="0" indent="0" algn="l" rtl="0">
              <a:lnSpc>
                <a:spcPct val="100000"/>
              </a:lnSpc>
              <a:spcBef>
                <a:spcPts val="2100"/>
              </a:spcBef>
              <a:spcAft>
                <a:spcPts val="0"/>
              </a:spcAft>
              <a:buClr>
                <a:schemeClr val="dk1"/>
              </a:buClr>
              <a:buSzPts val="1100"/>
              <a:buNone/>
            </a:pPr>
            <a:r>
              <a:rPr lang="en-US" sz="1800">
                <a:solidFill>
                  <a:srgbClr val="000000"/>
                </a:solidFill>
              </a:rPr>
              <a:t>Chapman, R, and Hesketh, L. (2001) Language, cognition, and short-term memory in individuals with Down syndrome. </a:t>
            </a:r>
            <a:r>
              <a:rPr lang="en-US" sz="1800" i="1">
                <a:solidFill>
                  <a:srgbClr val="000000"/>
                </a:solidFill>
              </a:rPr>
              <a:t>Down Syndrome Research and Practice</a:t>
            </a:r>
            <a:r>
              <a:rPr lang="en-US" sz="1800">
                <a:solidFill>
                  <a:srgbClr val="000000"/>
                </a:solidFill>
              </a:rPr>
              <a:t>, 7(1), 1-7. doi:10.3104/reviews.108</a:t>
            </a:r>
            <a:endParaRPr sz="1800">
              <a:solidFill>
                <a:srgbClr val="000000"/>
              </a:solidFill>
            </a:endParaRPr>
          </a:p>
          <a:p>
            <a:pPr marL="0" lvl="0" indent="0" algn="l" rtl="0">
              <a:lnSpc>
                <a:spcPct val="100000"/>
              </a:lnSpc>
              <a:spcBef>
                <a:spcPts val="2100"/>
              </a:spcBef>
              <a:spcAft>
                <a:spcPts val="2100"/>
              </a:spcAft>
              <a:buClr>
                <a:schemeClr val="dk1"/>
              </a:buClr>
              <a:buSzPts val="1100"/>
              <a:buFont typeface="Arial"/>
              <a:buNone/>
            </a:pPr>
            <a:endParaRPr sz="12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References Cont.</a:t>
            </a:r>
            <a:endParaRPr/>
          </a:p>
        </p:txBody>
      </p:sp>
      <p:sp>
        <p:nvSpPr>
          <p:cNvPr id="374" name="Google Shape;374;p59"/>
          <p:cNvSpPr txBox="1">
            <a:spLocks noGrp="1"/>
          </p:cNvSpPr>
          <p:nvPr>
            <p:ph type="body" idx="1"/>
          </p:nvPr>
        </p:nvSpPr>
        <p:spPr>
          <a:xfrm>
            <a:off x="838200" y="1420425"/>
            <a:ext cx="10515600" cy="5136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solidFill>
                  <a:srgbClr val="000000"/>
                </a:solidFill>
              </a:rPr>
              <a:t>Wishart, J. (2001) Motivation and learning styles in young children with Down syndrome. </a:t>
            </a:r>
            <a:r>
              <a:rPr lang="en-US" sz="1800" i="1">
                <a:solidFill>
                  <a:srgbClr val="000000"/>
                </a:solidFill>
              </a:rPr>
              <a:t>Down Syndrome Research and Practice</a:t>
            </a:r>
            <a:r>
              <a:rPr lang="en-US" sz="1800">
                <a:solidFill>
                  <a:srgbClr val="000000"/>
                </a:solidFill>
              </a:rPr>
              <a:t>, 7(2), 47-51. doi:10.3104/reports.113</a:t>
            </a:r>
            <a:endParaRPr sz="1800">
              <a:solidFill>
                <a:srgbClr val="000000"/>
              </a:solidFill>
            </a:endParaRPr>
          </a:p>
          <a:p>
            <a:pPr marL="0" lvl="0" indent="0" algn="l" rtl="0">
              <a:lnSpc>
                <a:spcPct val="100000"/>
              </a:lnSpc>
              <a:spcBef>
                <a:spcPts val="2100"/>
              </a:spcBef>
              <a:spcAft>
                <a:spcPts val="0"/>
              </a:spcAft>
              <a:buClr>
                <a:schemeClr val="dk1"/>
              </a:buClr>
              <a:buSzPts val="1100"/>
              <a:buFont typeface="Arial"/>
              <a:buNone/>
            </a:pPr>
            <a:r>
              <a:rPr lang="en-US" sz="1800">
                <a:solidFill>
                  <a:srgbClr val="000000"/>
                </a:solidFill>
              </a:rPr>
              <a:t>McDuffie, A., Machalicek, W., Oakes, A., Haebig, E., Ellis Weismer, S., &amp; Abbeduto, L. (2013). Distance video-teleconferencing in early intervention: Pilot study of a naturalistic parent- implemented language intervention. Topics in Early Childhood Special Education, 33, 172–185. </a:t>
            </a:r>
            <a:endParaRPr sz="1800">
              <a:solidFill>
                <a:srgbClr val="000000"/>
              </a:solidFill>
            </a:endParaRPr>
          </a:p>
          <a:p>
            <a:pPr marL="0" lvl="0" indent="0" algn="l" rtl="0">
              <a:lnSpc>
                <a:spcPct val="100000"/>
              </a:lnSpc>
              <a:spcBef>
                <a:spcPts val="2100"/>
              </a:spcBef>
              <a:spcAft>
                <a:spcPts val="0"/>
              </a:spcAft>
              <a:buClr>
                <a:schemeClr val="dk1"/>
              </a:buClr>
              <a:buSzPts val="1100"/>
              <a:buFont typeface="Arial"/>
              <a:buNone/>
            </a:pPr>
            <a:r>
              <a:rPr lang="en-US" sz="1800">
                <a:solidFill>
                  <a:srgbClr val="000000"/>
                </a:solidFill>
              </a:rPr>
              <a:t>Mcduffie, A., Oakes, A., Machalicek, W., Ma, M., Bullard, L., Nelson, S., &amp; Abbeduto, L. (2016). Early Language Intervention Using Distance Video-Teleconferencing: A Pilot Study of Young Boys With Fragile X Syndrome and Their Mothers. </a:t>
            </a:r>
            <a:r>
              <a:rPr lang="en-US" sz="1800" i="1">
                <a:solidFill>
                  <a:srgbClr val="000000"/>
                </a:solidFill>
              </a:rPr>
              <a:t>American Journal of Speech-Language Pathology</a:t>
            </a:r>
            <a:r>
              <a:rPr lang="en-US" sz="1800">
                <a:solidFill>
                  <a:srgbClr val="000000"/>
                </a:solidFill>
              </a:rPr>
              <a:t>, </a:t>
            </a:r>
            <a:r>
              <a:rPr lang="en-US" sz="1800" i="1">
                <a:solidFill>
                  <a:srgbClr val="000000"/>
                </a:solidFill>
              </a:rPr>
              <a:t>25</a:t>
            </a:r>
            <a:r>
              <a:rPr lang="en-US" sz="1800">
                <a:solidFill>
                  <a:srgbClr val="000000"/>
                </a:solidFill>
              </a:rPr>
              <a:t>(1), 46–66. doi: 10.1044/2015_ajslp-14-0137</a:t>
            </a:r>
            <a:endParaRPr sz="1800">
              <a:solidFill>
                <a:srgbClr val="000000"/>
              </a:solidFill>
            </a:endParaRPr>
          </a:p>
          <a:p>
            <a:pPr marL="0" lvl="0" indent="0" algn="l" rtl="0">
              <a:lnSpc>
                <a:spcPct val="115000"/>
              </a:lnSpc>
              <a:spcBef>
                <a:spcPts val="2100"/>
              </a:spcBef>
              <a:spcAft>
                <a:spcPts val="0"/>
              </a:spcAft>
              <a:buNone/>
            </a:pPr>
            <a:r>
              <a:rPr lang="en-US" sz="1800">
                <a:solidFill>
                  <a:srgbClr val="000000"/>
                </a:solidFill>
                <a:highlight>
                  <a:srgbClr val="FFFFFF"/>
                </a:highlight>
                <a:latin typeface="Arial"/>
                <a:ea typeface="Arial"/>
                <a:cs typeface="Arial"/>
                <a:sym typeface="Arial"/>
              </a:rPr>
              <a:t>Vani Rupela, Shelley L. Velleman, Mary V. Andrianopoulos. Motor speech skills in children with Down syndrome: A descriptive study. </a:t>
            </a:r>
            <a:r>
              <a:rPr lang="en-US" sz="1800" i="1">
                <a:solidFill>
                  <a:srgbClr val="000000"/>
                </a:solidFill>
                <a:highlight>
                  <a:srgbClr val="FFFFFF"/>
                </a:highlight>
                <a:latin typeface="Arial"/>
                <a:ea typeface="Arial"/>
                <a:cs typeface="Arial"/>
                <a:sym typeface="Arial"/>
              </a:rPr>
              <a:t>International Journal of Speech-Language Pathology</a:t>
            </a:r>
            <a:r>
              <a:rPr lang="en-US" sz="1800">
                <a:solidFill>
                  <a:srgbClr val="000000"/>
                </a:solidFill>
                <a:highlight>
                  <a:srgbClr val="FFFFFF"/>
                </a:highlight>
                <a:latin typeface="Arial"/>
                <a:ea typeface="Arial"/>
                <a:cs typeface="Arial"/>
                <a:sym typeface="Arial"/>
              </a:rPr>
              <a:t>, 2016; 1 DOI: </a:t>
            </a:r>
            <a:r>
              <a:rPr lang="en-US" sz="1800">
                <a:solidFill>
                  <a:srgbClr val="000000"/>
                </a:solidFill>
                <a:highlight>
                  <a:srgbClr val="FFFFFF"/>
                </a:highlight>
                <a:uFill>
                  <a:noFill/>
                </a:uFill>
                <a:latin typeface="Arial"/>
                <a:ea typeface="Arial"/>
                <a:cs typeface="Arial"/>
                <a:sym typeface="Arial"/>
                <a:hlinkClick r:id="rId3"/>
              </a:rPr>
              <a:t>10.3109/17549507.2015.1112836</a:t>
            </a:r>
            <a:endParaRPr sz="1800">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800">
              <a:solidFill>
                <a:srgbClr val="4C7A9F"/>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US" sz="1800">
                <a:solidFill>
                  <a:srgbClr val="000000"/>
                </a:solidFill>
                <a:highlight>
                  <a:srgbClr val="FFFFFF"/>
                </a:highlight>
                <a:latin typeface="Arial"/>
                <a:ea typeface="Arial"/>
                <a:cs typeface="Arial"/>
                <a:sym typeface="Arial"/>
              </a:rPr>
              <a:t>https://gallery.mailchimp.com/77bac9f533d6bce265cae77d9/files/20161215Published_Article_1_.pdf</a:t>
            </a:r>
            <a:endParaRPr sz="1800">
              <a:solidFill>
                <a:srgbClr val="000000"/>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None/>
            </a:pPr>
            <a:endParaRPr sz="180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800">
              <a:solidFill>
                <a:srgbClr val="000000"/>
              </a:solidFill>
            </a:endParaRPr>
          </a:p>
          <a:p>
            <a:pPr marL="0" lvl="0" indent="0" algn="l" rtl="0">
              <a:lnSpc>
                <a:spcPct val="100000"/>
              </a:lnSpc>
              <a:spcBef>
                <a:spcPts val="2100"/>
              </a:spcBef>
              <a:spcAft>
                <a:spcPts val="0"/>
              </a:spcAft>
              <a:buClr>
                <a:schemeClr val="dk1"/>
              </a:buClr>
              <a:buSzPts val="1100"/>
              <a:buFont typeface="Arial"/>
              <a:buNone/>
            </a:pPr>
            <a:endParaRPr sz="1200">
              <a:solidFill>
                <a:srgbClr val="000000"/>
              </a:solidFill>
              <a:highlight>
                <a:schemeClr val="lt1"/>
              </a:highlight>
              <a:latin typeface="Times New Roman"/>
              <a:ea typeface="Times New Roman"/>
              <a:cs typeface="Times New Roman"/>
              <a:sym typeface="Times New Roman"/>
            </a:endParaRPr>
          </a:p>
          <a:p>
            <a:pPr marL="0" lvl="0" indent="0" algn="l" rtl="0">
              <a:spcBef>
                <a:spcPts val="2100"/>
              </a:spcBef>
              <a:spcAft>
                <a:spcPts val="21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Contact Us   </a:t>
            </a:r>
            <a:endParaRPr/>
          </a:p>
        </p:txBody>
      </p:sp>
      <p:sp>
        <p:nvSpPr>
          <p:cNvPr id="380" name="Google Shape;380;p60"/>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2100"/>
              </a:spcAft>
              <a:buNone/>
            </a:pPr>
            <a:r>
              <a:rPr lang="en-US" sz="2800"/>
              <a:t>Jennifer Gray, M.S., CCC-SLP</a:t>
            </a:r>
            <a:endParaRPr sz="2800"/>
          </a:p>
        </p:txBody>
      </p:sp>
      <p:sp>
        <p:nvSpPr>
          <p:cNvPr id="381" name="Google Shape;381;p60"/>
          <p:cNvSpPr txBox="1">
            <a:spLocks noGrp="1"/>
          </p:cNvSpPr>
          <p:nvPr>
            <p:ph type="body" idx="2"/>
          </p:nvPr>
        </p:nvSpPr>
        <p:spPr>
          <a:xfrm>
            <a:off x="839788" y="2505075"/>
            <a:ext cx="5157900" cy="3684600"/>
          </a:xfrm>
          <a:prstGeom prst="rect">
            <a:avLst/>
          </a:prstGeom>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r>
              <a:rPr lang="en-US"/>
              <a:t>Email: </a:t>
            </a:r>
            <a:r>
              <a:rPr lang="en-US" u="sng">
                <a:solidFill>
                  <a:schemeClr val="hlink"/>
                </a:solidFill>
                <a:hlinkClick r:id="rId3"/>
              </a:rPr>
              <a:t>jennifer@grayspeaktherapy.com</a:t>
            </a:r>
            <a:endParaRPr/>
          </a:p>
          <a:p>
            <a:pPr marL="0" lvl="0" indent="0" algn="l" rtl="0">
              <a:spcBef>
                <a:spcPts val="2100"/>
              </a:spcBef>
              <a:spcAft>
                <a:spcPts val="0"/>
              </a:spcAft>
              <a:buNone/>
            </a:pPr>
            <a:r>
              <a:rPr lang="en-US"/>
              <a:t>Website:</a:t>
            </a:r>
            <a:endParaRPr/>
          </a:p>
          <a:p>
            <a:pPr marL="0" lvl="0" indent="0" algn="l" rtl="0">
              <a:spcBef>
                <a:spcPts val="2100"/>
              </a:spcBef>
              <a:spcAft>
                <a:spcPts val="0"/>
              </a:spcAft>
              <a:buNone/>
            </a:pPr>
            <a:r>
              <a:rPr lang="en-US" u="sng">
                <a:solidFill>
                  <a:schemeClr val="hlink"/>
                </a:solidFill>
                <a:hlinkClick r:id="rId4"/>
              </a:rPr>
              <a:t>www.grayspeaktherapy.com</a:t>
            </a:r>
            <a:endParaRPr/>
          </a:p>
          <a:p>
            <a:pPr marL="0" lvl="0" indent="0" algn="l" rtl="0">
              <a:spcBef>
                <a:spcPts val="2100"/>
              </a:spcBef>
              <a:spcAft>
                <a:spcPts val="2100"/>
              </a:spcAft>
              <a:buNone/>
            </a:pPr>
            <a:endParaRPr/>
          </a:p>
        </p:txBody>
      </p:sp>
      <p:sp>
        <p:nvSpPr>
          <p:cNvPr id="382" name="Google Shape;382;p60"/>
          <p:cNvSpPr txBox="1">
            <a:spLocks noGrp="1"/>
          </p:cNvSpPr>
          <p:nvPr>
            <p:ph type="body" idx="3"/>
          </p:nvPr>
        </p:nvSpPr>
        <p:spPr>
          <a:xfrm>
            <a:off x="6172200" y="1681175"/>
            <a:ext cx="55074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2100"/>
              </a:spcAft>
              <a:buNone/>
            </a:pPr>
            <a:r>
              <a:rPr lang="en-US" sz="2800"/>
              <a:t>Maria Bernabe, M.S., CCC-SLP</a:t>
            </a:r>
            <a:endParaRPr sz="2800"/>
          </a:p>
        </p:txBody>
      </p:sp>
      <p:sp>
        <p:nvSpPr>
          <p:cNvPr id="383" name="Google Shape;383;p60"/>
          <p:cNvSpPr txBox="1">
            <a:spLocks noGrp="1"/>
          </p:cNvSpPr>
          <p:nvPr>
            <p:ph type="body" idx="4"/>
          </p:nvPr>
        </p:nvSpPr>
        <p:spPr>
          <a:xfrm>
            <a:off x="6172200" y="2505075"/>
            <a:ext cx="5183100" cy="3684600"/>
          </a:xfrm>
          <a:prstGeom prst="rect">
            <a:avLst/>
          </a:prstGeom>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400"/>
              <a:t>Email: </a:t>
            </a:r>
            <a:endParaRPr sz="2400"/>
          </a:p>
          <a:p>
            <a:pPr marL="0" lvl="0" indent="0" algn="l" rtl="0">
              <a:spcBef>
                <a:spcPts val="2100"/>
              </a:spcBef>
              <a:spcAft>
                <a:spcPts val="0"/>
              </a:spcAft>
              <a:buNone/>
            </a:pPr>
            <a:r>
              <a:rPr lang="en-US" sz="2400" u="sng">
                <a:solidFill>
                  <a:schemeClr val="hlink"/>
                </a:solidFill>
                <a:hlinkClick r:id="rId5"/>
              </a:rPr>
              <a:t>maria@aplusspeech.com</a:t>
            </a:r>
            <a:endParaRPr sz="2400"/>
          </a:p>
          <a:p>
            <a:pPr marL="0" lvl="0" indent="0" algn="l" rtl="0">
              <a:lnSpc>
                <a:spcPct val="115000"/>
              </a:lnSpc>
              <a:spcBef>
                <a:spcPts val="2100"/>
              </a:spcBef>
              <a:spcAft>
                <a:spcPts val="0"/>
              </a:spcAft>
              <a:buNone/>
            </a:pPr>
            <a:r>
              <a:rPr lang="en-US" sz="2400"/>
              <a:t>Websites: </a:t>
            </a:r>
            <a:r>
              <a:rPr lang="en-US" sz="2400" u="sng">
                <a:solidFill>
                  <a:schemeClr val="hlink"/>
                </a:solidFill>
                <a:hlinkClick r:id="rId6"/>
              </a:rPr>
              <a:t>www.aplusspeechtherapy.com</a:t>
            </a:r>
            <a:endParaRPr sz="2400"/>
          </a:p>
          <a:p>
            <a:pPr marL="0" lvl="0" indent="0" algn="l" rtl="0">
              <a:spcBef>
                <a:spcPts val="2100"/>
              </a:spcBef>
              <a:spcAft>
                <a:spcPts val="0"/>
              </a:spcAft>
              <a:buNone/>
            </a:pPr>
            <a:r>
              <a:rPr lang="en-US" sz="2400" u="sng">
                <a:solidFill>
                  <a:schemeClr val="hlink"/>
                </a:solidFill>
                <a:hlinkClick r:id="rId7"/>
              </a:rPr>
              <a:t>www.telehealthspecialists.com</a:t>
            </a:r>
            <a:endParaRPr sz="2400"/>
          </a:p>
          <a:p>
            <a:pPr marL="0" lvl="0" indent="0" algn="l" rtl="0">
              <a:spcBef>
                <a:spcPts val="2100"/>
              </a:spcBef>
              <a:spcAft>
                <a:spcPts val="0"/>
              </a:spcAft>
              <a:buNone/>
            </a:pPr>
            <a:endParaRPr sz="2400"/>
          </a:p>
          <a:p>
            <a:pPr marL="0" lvl="0" indent="0" algn="l" rtl="0">
              <a:spcBef>
                <a:spcPts val="2100"/>
              </a:spcBef>
              <a:spcAft>
                <a:spcPts val="2100"/>
              </a:spcAft>
              <a:buNone/>
            </a:pPr>
            <a:endParaRPr sz="2400"/>
          </a:p>
        </p:txBody>
      </p:sp>
      <p:cxnSp>
        <p:nvCxnSpPr>
          <p:cNvPr id="384" name="Google Shape;384;p60"/>
          <p:cNvCxnSpPr/>
          <p:nvPr/>
        </p:nvCxnSpPr>
        <p:spPr>
          <a:xfrm>
            <a:off x="6004550" y="1681175"/>
            <a:ext cx="8400" cy="4814400"/>
          </a:xfrm>
          <a:prstGeom prst="straightConnector1">
            <a:avLst/>
          </a:prstGeom>
          <a:noFill/>
          <a:ln w="76200" cap="flat" cmpd="sng">
            <a:solidFill>
              <a:schemeClr val="dk1"/>
            </a:solidFill>
            <a:prstDash val="solid"/>
            <a:round/>
            <a:headEnd type="none" w="med" len="med"/>
            <a:tailEnd type="none" w="med" len="med"/>
          </a:ln>
        </p:spPr>
      </p:cxnSp>
      <p:pic>
        <p:nvPicPr>
          <p:cNvPr id="385" name="Google Shape;385;p60"/>
          <p:cNvPicPr preferRelativeResize="0"/>
          <p:nvPr/>
        </p:nvPicPr>
        <p:blipFill>
          <a:blip r:embed="rId8">
            <a:alphaModFix/>
          </a:blip>
          <a:stretch>
            <a:fillRect/>
          </a:stretch>
        </p:blipFill>
        <p:spPr>
          <a:xfrm>
            <a:off x="2164975" y="5153013"/>
            <a:ext cx="1695450" cy="1704975"/>
          </a:xfrm>
          <a:prstGeom prst="rect">
            <a:avLst/>
          </a:prstGeom>
          <a:noFill/>
          <a:ln>
            <a:noFill/>
          </a:ln>
        </p:spPr>
      </p:pic>
      <p:pic>
        <p:nvPicPr>
          <p:cNvPr id="386" name="Google Shape;386;p60"/>
          <p:cNvPicPr preferRelativeResize="0"/>
          <p:nvPr/>
        </p:nvPicPr>
        <p:blipFill>
          <a:blip r:embed="rId8">
            <a:alphaModFix/>
          </a:blip>
          <a:stretch>
            <a:fillRect/>
          </a:stretch>
        </p:blipFill>
        <p:spPr>
          <a:xfrm>
            <a:off x="9094350" y="87313"/>
            <a:ext cx="1695450" cy="1704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Service Locations</a:t>
            </a:r>
            <a:endParaRPr/>
          </a:p>
        </p:txBody>
      </p:sp>
      <p:sp>
        <p:nvSpPr>
          <p:cNvPr id="115" name="Google Shape;115;p20"/>
          <p:cNvSpPr txBox="1">
            <a:spLocks noGrp="1"/>
          </p:cNvSpPr>
          <p:nvPr>
            <p:ph type="body" idx="1"/>
          </p:nvPr>
        </p:nvSpPr>
        <p:spPr>
          <a:xfrm>
            <a:off x="838200" y="1296950"/>
            <a:ext cx="11091000" cy="55611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Early Intervention – home and community settings</a:t>
            </a:r>
            <a:endParaRPr/>
          </a:p>
          <a:p>
            <a:pPr marL="228600" lvl="0" indent="-228600" algn="l" rtl="0">
              <a:lnSpc>
                <a:spcPct val="90000"/>
              </a:lnSpc>
              <a:spcBef>
                <a:spcPts val="1000"/>
              </a:spcBef>
              <a:spcAft>
                <a:spcPts val="0"/>
              </a:spcAft>
              <a:buClr>
                <a:schemeClr val="dk1"/>
              </a:buClr>
              <a:buSzPts val="2800"/>
              <a:buChar char="●"/>
            </a:pPr>
            <a:r>
              <a:rPr lang="en-US"/>
              <a:t>Schools</a:t>
            </a:r>
            <a:endParaRPr/>
          </a:p>
          <a:p>
            <a:pPr marL="228600" lvl="0" indent="-228600" algn="l" rtl="0">
              <a:lnSpc>
                <a:spcPct val="90000"/>
              </a:lnSpc>
              <a:spcBef>
                <a:spcPts val="1000"/>
              </a:spcBef>
              <a:spcAft>
                <a:spcPts val="0"/>
              </a:spcAft>
              <a:buClr>
                <a:schemeClr val="dk1"/>
              </a:buClr>
              <a:buSzPts val="2800"/>
              <a:buChar char="●"/>
            </a:pPr>
            <a:r>
              <a:rPr lang="en-US"/>
              <a:t>Outpatient – Rehabilitation and Habilitative services</a:t>
            </a:r>
            <a:endParaRPr/>
          </a:p>
          <a:p>
            <a:pPr marL="228600" lvl="0" indent="-228600" algn="l" rtl="0">
              <a:lnSpc>
                <a:spcPct val="90000"/>
              </a:lnSpc>
              <a:spcBef>
                <a:spcPts val="1000"/>
              </a:spcBef>
              <a:spcAft>
                <a:spcPts val="0"/>
              </a:spcAft>
              <a:buClr>
                <a:schemeClr val="dk1"/>
              </a:buClr>
              <a:buSzPts val="2800"/>
              <a:buChar char="●"/>
            </a:pPr>
            <a:r>
              <a:rPr lang="en-US"/>
              <a:t>Private Practice</a:t>
            </a:r>
            <a:endParaRPr/>
          </a:p>
          <a:p>
            <a:pPr marL="228600" lvl="0" indent="-228600" algn="l" rtl="0">
              <a:lnSpc>
                <a:spcPct val="90000"/>
              </a:lnSpc>
              <a:spcBef>
                <a:spcPts val="1000"/>
              </a:spcBef>
              <a:spcAft>
                <a:spcPts val="0"/>
              </a:spcAft>
              <a:buClr>
                <a:schemeClr val="dk1"/>
              </a:buClr>
              <a:buSzPts val="2800"/>
              <a:buChar char="●"/>
            </a:pPr>
            <a:r>
              <a:rPr lang="en-US"/>
              <a:t>Anywhere with Internet service</a:t>
            </a:r>
            <a:endParaRPr/>
          </a:p>
          <a:p>
            <a:pPr marL="228600" lvl="0" indent="-228600" algn="l" rtl="0">
              <a:lnSpc>
                <a:spcPct val="90000"/>
              </a:lnSpc>
              <a:spcBef>
                <a:spcPts val="1000"/>
              </a:spcBef>
              <a:spcAft>
                <a:spcPts val="0"/>
              </a:spcAft>
              <a:buClr>
                <a:schemeClr val="dk1"/>
              </a:buClr>
              <a:buSzPts val="2800"/>
              <a:buChar char="●"/>
            </a:pPr>
            <a:r>
              <a:rPr lang="en-US"/>
              <a:t>Unconventional services</a:t>
            </a:r>
            <a:endParaRPr/>
          </a:p>
          <a:p>
            <a:pPr marL="685800" lvl="1" indent="-228600" algn="l" rtl="0">
              <a:lnSpc>
                <a:spcPct val="150000"/>
              </a:lnSpc>
              <a:spcBef>
                <a:spcPts val="0"/>
              </a:spcBef>
              <a:spcAft>
                <a:spcPts val="0"/>
              </a:spcAft>
              <a:buSzPts val="1800"/>
              <a:buChar char="○"/>
            </a:pPr>
            <a:r>
              <a:rPr lang="en-US"/>
              <a:t>Volunteering</a:t>
            </a:r>
            <a:endParaRPr/>
          </a:p>
          <a:p>
            <a:pPr marL="685800" lvl="1" indent="-228600" algn="l" rtl="0">
              <a:lnSpc>
                <a:spcPct val="150000"/>
              </a:lnSpc>
              <a:spcBef>
                <a:spcPts val="0"/>
              </a:spcBef>
              <a:spcAft>
                <a:spcPts val="0"/>
              </a:spcAft>
              <a:buSzPts val="1800"/>
              <a:buChar char="○"/>
            </a:pPr>
            <a:r>
              <a:rPr lang="en-US"/>
              <a:t>Collaboration with teams and specialists</a:t>
            </a:r>
            <a:endParaRPr/>
          </a:p>
          <a:p>
            <a:pPr marL="685800" lvl="1" indent="-228600" algn="l" rtl="0">
              <a:lnSpc>
                <a:spcPct val="150000"/>
              </a:lnSpc>
              <a:spcBef>
                <a:spcPts val="0"/>
              </a:spcBef>
              <a:spcAft>
                <a:spcPts val="0"/>
              </a:spcAft>
              <a:buSzPts val="1800"/>
              <a:buChar char="○"/>
            </a:pPr>
            <a:r>
              <a:rPr lang="en-US"/>
              <a:t>Consults</a:t>
            </a:r>
            <a:endParaRPr/>
          </a:p>
          <a:p>
            <a:pPr marL="685800" lvl="1" indent="-228600" algn="l" rtl="0">
              <a:lnSpc>
                <a:spcPct val="150000"/>
              </a:lnSpc>
              <a:spcBef>
                <a:spcPts val="0"/>
              </a:spcBef>
              <a:spcAft>
                <a:spcPts val="0"/>
              </a:spcAft>
              <a:buSzPts val="1800"/>
              <a:buChar char="○"/>
            </a:pPr>
            <a:r>
              <a:rPr lang="en-US"/>
              <a:t>Homework check-ins</a:t>
            </a:r>
            <a:endParaRPr/>
          </a:p>
          <a:p>
            <a:pPr marL="685800" lvl="1" indent="-228600" algn="l" rtl="0">
              <a:lnSpc>
                <a:spcPct val="150000"/>
              </a:lnSpc>
              <a:spcBef>
                <a:spcPts val="0"/>
              </a:spcBef>
              <a:spcAft>
                <a:spcPts val="0"/>
              </a:spcAft>
              <a:buSzPts val="1800"/>
              <a:buChar char="○"/>
            </a:pPr>
            <a:r>
              <a:rPr lang="en-US"/>
              <a:t>Maintenance check-ins</a:t>
            </a:r>
            <a:endParaRPr/>
          </a:p>
        </p:txBody>
      </p:sp>
      <p:pic>
        <p:nvPicPr>
          <p:cNvPr id="116" name="Google Shape;116;p20"/>
          <p:cNvPicPr preferRelativeResize="0"/>
          <p:nvPr/>
        </p:nvPicPr>
        <p:blipFill>
          <a:blip r:embed="rId3">
            <a:alphaModFix/>
          </a:blip>
          <a:stretch>
            <a:fillRect/>
          </a:stretch>
        </p:blipFill>
        <p:spPr>
          <a:xfrm>
            <a:off x="7201275" y="3498625"/>
            <a:ext cx="4647452" cy="3098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Technology Requirements</a:t>
            </a:r>
            <a:endParaRPr/>
          </a:p>
        </p:txBody>
      </p:sp>
      <p:sp>
        <p:nvSpPr>
          <p:cNvPr id="122" name="Google Shape;12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a:t>High Speed internet (bandwidth of &gt; 20</a:t>
            </a:r>
            <a:endParaRPr/>
          </a:p>
          <a:p>
            <a:pPr marL="457200" lvl="0" indent="-342900" algn="l" rtl="0">
              <a:lnSpc>
                <a:spcPct val="90000"/>
              </a:lnSpc>
              <a:spcBef>
                <a:spcPts val="0"/>
              </a:spcBef>
              <a:spcAft>
                <a:spcPts val="0"/>
              </a:spcAft>
              <a:buSzPts val="1800"/>
              <a:buChar char="●"/>
            </a:pPr>
            <a:r>
              <a:rPr lang="en-US"/>
              <a:t>Computer </a:t>
            </a:r>
            <a:endParaRPr/>
          </a:p>
          <a:p>
            <a:pPr marL="457200" lvl="0" indent="-342900" algn="l" rtl="0">
              <a:lnSpc>
                <a:spcPct val="90000"/>
              </a:lnSpc>
              <a:spcBef>
                <a:spcPts val="0"/>
              </a:spcBef>
              <a:spcAft>
                <a:spcPts val="0"/>
              </a:spcAft>
              <a:buSzPts val="1800"/>
              <a:buChar char="●"/>
            </a:pPr>
            <a:r>
              <a:rPr lang="en-US"/>
              <a:t>Web camera </a:t>
            </a:r>
            <a:endParaRPr/>
          </a:p>
          <a:p>
            <a:pPr marL="457200" lvl="0" indent="-342900" algn="l" rtl="0">
              <a:lnSpc>
                <a:spcPct val="90000"/>
              </a:lnSpc>
              <a:spcBef>
                <a:spcPts val="0"/>
              </a:spcBef>
              <a:spcAft>
                <a:spcPts val="0"/>
              </a:spcAft>
              <a:buSzPts val="1800"/>
              <a:buChar char="●"/>
            </a:pPr>
            <a:r>
              <a:rPr lang="en-US"/>
              <a:t>Audio </a:t>
            </a:r>
            <a:endParaRPr/>
          </a:p>
          <a:p>
            <a:pPr marL="457200" lvl="0" indent="-342900" algn="l" rtl="0">
              <a:lnSpc>
                <a:spcPct val="90000"/>
              </a:lnSpc>
              <a:spcBef>
                <a:spcPts val="0"/>
              </a:spcBef>
              <a:spcAft>
                <a:spcPts val="0"/>
              </a:spcAft>
              <a:buSzPts val="1800"/>
              <a:buChar char="●"/>
            </a:pPr>
            <a:r>
              <a:rPr lang="en-US"/>
              <a:t>Software/hardware used for “virtual meeting space”</a:t>
            </a:r>
            <a:endParaRPr/>
          </a:p>
          <a:p>
            <a:pPr marL="228600" lvl="0" indent="-50800" algn="l" rtl="0">
              <a:lnSpc>
                <a:spcPct val="90000"/>
              </a:lnSpc>
              <a:spcBef>
                <a:spcPts val="2100"/>
              </a:spcBef>
              <a:spcAft>
                <a:spcPts val="0"/>
              </a:spcAft>
              <a:buClr>
                <a:schemeClr val="dk1"/>
              </a:buClr>
              <a:buSzPts val="1100"/>
              <a:buNone/>
            </a:pPr>
            <a:endParaRPr/>
          </a:p>
          <a:p>
            <a:pPr marL="228600" lvl="0" indent="-50800" algn="l" rtl="0">
              <a:lnSpc>
                <a:spcPct val="90000"/>
              </a:lnSpc>
              <a:spcBef>
                <a:spcPts val="2100"/>
              </a:spcBef>
              <a:spcAft>
                <a:spcPts val="0"/>
              </a:spcAft>
              <a:buClr>
                <a:schemeClr val="dk1"/>
              </a:buClr>
              <a:buSzPts val="1100"/>
              <a:buNone/>
            </a:pPr>
            <a:r>
              <a:rPr lang="en-US"/>
              <a:t>When selecting software there are several things to consider. Most importantly, consider security and be aware of potential threats that may put your client’s privacy at risk </a:t>
            </a:r>
            <a:r>
              <a:rPr lang="en-US">
                <a:solidFill>
                  <a:srgbClr val="333333"/>
                </a:solidFill>
                <a:highlight>
                  <a:srgbClr val="FFFFFF"/>
                </a:highlight>
              </a:rPr>
              <a:t>(Anne, Kelly, Houston, &amp; Telepractice &amp; eLearning Laboratory, 2013).</a:t>
            </a:r>
            <a:endParaRPr/>
          </a:p>
          <a:p>
            <a:pPr marL="228600" lvl="0" indent="-50800" algn="l" rtl="0">
              <a:lnSpc>
                <a:spcPct val="90000"/>
              </a:lnSpc>
              <a:spcBef>
                <a:spcPts val="2100"/>
              </a:spcBef>
              <a:spcAft>
                <a:spcPts val="0"/>
              </a:spcAft>
              <a:buClr>
                <a:schemeClr val="dk1"/>
              </a:buClr>
              <a:buSzPts val="1100"/>
              <a:buNone/>
            </a:pPr>
            <a:endParaRPr/>
          </a:p>
          <a:p>
            <a:pPr marL="228600" lvl="0" indent="-50800" algn="l" rtl="0">
              <a:lnSpc>
                <a:spcPct val="90000"/>
              </a:lnSpc>
              <a:spcBef>
                <a:spcPts val="2100"/>
              </a:spcBef>
              <a:spcAft>
                <a:spcPts val="0"/>
              </a:spcAft>
              <a:buClr>
                <a:schemeClr val="dk1"/>
              </a:buClr>
              <a:buSzPts val="1100"/>
              <a:buFont typeface="Arial"/>
              <a:buNone/>
            </a:pPr>
            <a:endParaRPr/>
          </a:p>
          <a:p>
            <a:pPr marL="228600" lvl="0" indent="-50800" algn="l" rtl="0">
              <a:lnSpc>
                <a:spcPct val="90000"/>
              </a:lnSpc>
              <a:spcBef>
                <a:spcPts val="2100"/>
              </a:spcBef>
              <a:spcAft>
                <a:spcPts val="2100"/>
              </a:spcAft>
              <a:buClr>
                <a:schemeClr val="dk1"/>
              </a:buClr>
              <a:buSzPts val="2800"/>
              <a:buNone/>
            </a:pPr>
            <a:endParaRPr/>
          </a:p>
        </p:txBody>
      </p:sp>
      <p:pic>
        <p:nvPicPr>
          <p:cNvPr id="123" name="Google Shape;123;p21"/>
          <p:cNvPicPr preferRelativeResize="0"/>
          <p:nvPr/>
        </p:nvPicPr>
        <p:blipFill>
          <a:blip r:embed="rId3">
            <a:alphaModFix/>
          </a:blip>
          <a:stretch>
            <a:fillRect/>
          </a:stretch>
        </p:blipFill>
        <p:spPr>
          <a:xfrm>
            <a:off x="7546699" y="557000"/>
            <a:ext cx="3650445" cy="24336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Privacy</a:t>
            </a:r>
            <a:endParaRPr/>
          </a:p>
        </p:txBody>
      </p:sp>
      <p:sp>
        <p:nvSpPr>
          <p:cNvPr id="129" name="Google Shape;129;p2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a:t>Carefully select software that is secure - encrypted </a:t>
            </a:r>
            <a:endParaRPr/>
          </a:p>
          <a:p>
            <a:pPr marL="457200" lvl="0" indent="-342900" algn="l" rtl="0">
              <a:lnSpc>
                <a:spcPct val="90000"/>
              </a:lnSpc>
              <a:spcBef>
                <a:spcPts val="0"/>
              </a:spcBef>
              <a:spcAft>
                <a:spcPts val="0"/>
              </a:spcAft>
              <a:buSzPts val="1800"/>
              <a:buChar char="●"/>
            </a:pPr>
            <a:r>
              <a:rPr lang="en-US"/>
              <a:t>Consider using a VPN to make internet connection more private (may slow down internet speed)</a:t>
            </a:r>
            <a:endParaRPr/>
          </a:p>
          <a:p>
            <a:pPr marL="457200" lvl="0" indent="-342900" algn="l" rtl="0">
              <a:spcBef>
                <a:spcPts val="0"/>
              </a:spcBef>
              <a:spcAft>
                <a:spcPts val="0"/>
              </a:spcAft>
              <a:buSzPts val="1800"/>
              <a:buChar char="●"/>
            </a:pPr>
            <a:r>
              <a:rPr lang="en-US"/>
              <a:t>Ensure your client receives services only when authorized individuals are present </a:t>
            </a:r>
            <a:endParaRPr/>
          </a:p>
          <a:p>
            <a:pPr marL="457200" lvl="0" indent="-342900" algn="l" rtl="0">
              <a:spcBef>
                <a:spcPts val="0"/>
              </a:spcBef>
              <a:spcAft>
                <a:spcPts val="0"/>
              </a:spcAft>
              <a:buSzPts val="1800"/>
              <a:buChar char="●"/>
            </a:pPr>
            <a:r>
              <a:rPr lang="en-US"/>
              <a:t>Have a plan in place to avoid and correct privacy issues </a:t>
            </a:r>
            <a:endParaRPr/>
          </a:p>
          <a:p>
            <a:pPr marL="228600" lvl="0" indent="-50800" algn="l" rtl="0">
              <a:lnSpc>
                <a:spcPct val="90000"/>
              </a:lnSpc>
              <a:spcBef>
                <a:spcPts val="2100"/>
              </a:spcBef>
              <a:spcAft>
                <a:spcPts val="2100"/>
              </a:spcAft>
              <a:buClr>
                <a:schemeClr val="dk1"/>
              </a:buClr>
              <a:buSzPts val="2800"/>
              <a:buNone/>
            </a:pPr>
            <a:endParaRPr/>
          </a:p>
        </p:txBody>
      </p:sp>
      <p:sp>
        <p:nvSpPr>
          <p:cNvPr id="130" name="Google Shape;130;p22"/>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a:t>Use headphones so that others around you don’t hear what is being said</a:t>
            </a:r>
            <a:endParaRPr/>
          </a:p>
          <a:p>
            <a:pPr marL="457200" lvl="0" indent="-342900" algn="l" rtl="0">
              <a:spcBef>
                <a:spcPts val="0"/>
              </a:spcBef>
              <a:spcAft>
                <a:spcPts val="0"/>
              </a:spcAft>
              <a:buSzPts val="1800"/>
              <a:buChar char="●"/>
            </a:pPr>
            <a:r>
              <a:rPr lang="en-US"/>
              <a:t>Store files and recordings in password protected devices</a:t>
            </a:r>
            <a:endParaRPr/>
          </a:p>
          <a:p>
            <a:pPr marL="457200" lvl="0" indent="-342900" algn="l" rtl="0">
              <a:spcBef>
                <a:spcPts val="0"/>
              </a:spcBef>
              <a:spcAft>
                <a:spcPts val="0"/>
              </a:spcAft>
              <a:buSzPts val="1800"/>
              <a:buChar char="●"/>
            </a:pPr>
            <a:r>
              <a:rPr lang="en-US"/>
              <a:t>Require a password in order to enter an online session </a:t>
            </a:r>
            <a:endParaRPr/>
          </a:p>
          <a:p>
            <a:pPr marL="457200" lvl="0" indent="-342900" algn="l" rtl="0">
              <a:spcBef>
                <a:spcPts val="0"/>
              </a:spcBef>
              <a:spcAft>
                <a:spcPts val="0"/>
              </a:spcAft>
              <a:buSzPts val="1800"/>
              <a:buChar char="●"/>
            </a:pPr>
            <a:r>
              <a:rPr lang="en-US"/>
              <a:t>Password protect PDFs if sending over email</a:t>
            </a:r>
            <a:endParaRPr/>
          </a:p>
          <a:p>
            <a:pPr marL="457200" lvl="0" indent="-342900" algn="l" rtl="0">
              <a:spcBef>
                <a:spcPts val="0"/>
              </a:spcBef>
              <a:spcAft>
                <a:spcPts val="0"/>
              </a:spcAft>
              <a:buSzPts val="1800"/>
              <a:buChar char="●"/>
            </a:pPr>
            <a:r>
              <a:rPr lang="en-US"/>
              <a:t>Use a HIPAA compliant client portal </a:t>
            </a:r>
            <a:endParaRPr/>
          </a:p>
          <a:p>
            <a:pPr marL="457200" lvl="0" indent="0" algn="l" rtl="0">
              <a:spcBef>
                <a:spcPts val="2100"/>
              </a:spcBef>
              <a:spcAft>
                <a:spcPts val="0"/>
              </a:spcAft>
              <a:buNone/>
            </a:pPr>
            <a:endParaRPr/>
          </a:p>
          <a:p>
            <a:pPr marL="228600" lvl="0" indent="-50800" algn="l" rtl="0">
              <a:spcBef>
                <a:spcPts val="2100"/>
              </a:spcBef>
              <a:spcAft>
                <a:spcPts val="0"/>
              </a:spcAft>
              <a:buClr>
                <a:schemeClr val="dk1"/>
              </a:buClr>
              <a:buSzPts val="1100"/>
              <a:buFont typeface="Arial"/>
              <a:buNone/>
            </a:pPr>
            <a:endParaRPr/>
          </a:p>
          <a:p>
            <a:pPr marL="228600" lvl="0" indent="-50800" algn="l" rtl="0">
              <a:spcBef>
                <a:spcPts val="2100"/>
              </a:spcBef>
              <a:spcAft>
                <a:spcPts val="0"/>
              </a:spcAft>
              <a:buClr>
                <a:schemeClr val="dk1"/>
              </a:buClr>
              <a:buSzPts val="2800"/>
              <a:buFont typeface="Arial"/>
              <a:buNone/>
            </a:pPr>
            <a:endParaRPr/>
          </a:p>
          <a:p>
            <a:pPr marL="0" lvl="0" indent="0" algn="l" rtl="0">
              <a:spcBef>
                <a:spcPts val="2100"/>
              </a:spcBef>
              <a:spcAft>
                <a:spcPts val="2100"/>
              </a:spcAft>
              <a:buNone/>
            </a:pPr>
            <a:endParaRPr/>
          </a:p>
        </p:txBody>
      </p:sp>
      <p:sp>
        <p:nvSpPr>
          <p:cNvPr id="131" name="Google Shape;131;p22"/>
          <p:cNvSpPr txBox="1"/>
          <p:nvPr/>
        </p:nvSpPr>
        <p:spPr>
          <a:xfrm>
            <a:off x="838200" y="1090625"/>
            <a:ext cx="3382800" cy="4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Calibri"/>
                <a:ea typeface="Calibri"/>
                <a:cs typeface="Calibri"/>
                <a:sym typeface="Calibri"/>
              </a:rPr>
              <a:t>What can you do?</a:t>
            </a:r>
            <a:endParaRPr sz="3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Platforms &amp; Documentation </a:t>
            </a:r>
            <a:endParaRPr/>
          </a:p>
        </p:txBody>
      </p:sp>
      <p:sp>
        <p:nvSpPr>
          <p:cNvPr id="137" name="Google Shape;137;p23"/>
          <p:cNvSpPr txBox="1">
            <a:spLocks noGrp="1"/>
          </p:cNvSpPr>
          <p:nvPr>
            <p:ph type="body" idx="1"/>
          </p:nvPr>
        </p:nvSpPr>
        <p:spPr>
          <a:xfrm>
            <a:off x="838200" y="1371200"/>
            <a:ext cx="10515600" cy="52344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b="1"/>
              <a:t>Online Platforms</a:t>
            </a:r>
            <a:r>
              <a:rPr lang="en-US"/>
              <a:t>- software used to meet online with your client </a:t>
            </a:r>
            <a:endParaRPr/>
          </a:p>
          <a:p>
            <a:pPr marL="457200" lvl="0" indent="-342900" algn="l" rtl="0">
              <a:lnSpc>
                <a:spcPct val="100000"/>
              </a:lnSpc>
              <a:spcBef>
                <a:spcPts val="2100"/>
              </a:spcBef>
              <a:spcAft>
                <a:spcPts val="0"/>
              </a:spcAft>
              <a:buSzPts val="1800"/>
              <a:buChar char="●"/>
            </a:pPr>
            <a:r>
              <a:rPr lang="en-US"/>
              <a:t>popular platforms: </a:t>
            </a:r>
            <a:endParaRPr/>
          </a:p>
          <a:p>
            <a:pPr marL="914400" lvl="1" indent="-342900" algn="l" rtl="0">
              <a:lnSpc>
                <a:spcPct val="100000"/>
              </a:lnSpc>
              <a:spcBef>
                <a:spcPts val="0"/>
              </a:spcBef>
              <a:spcAft>
                <a:spcPts val="0"/>
              </a:spcAft>
              <a:buSzPts val="1800"/>
              <a:buChar char="○"/>
            </a:pPr>
            <a:r>
              <a:rPr lang="en-US"/>
              <a:t>Zoom</a:t>
            </a:r>
            <a:endParaRPr/>
          </a:p>
          <a:p>
            <a:pPr marL="914400" lvl="1" indent="-342900" algn="l" rtl="0">
              <a:lnSpc>
                <a:spcPct val="100000"/>
              </a:lnSpc>
              <a:spcBef>
                <a:spcPts val="0"/>
              </a:spcBef>
              <a:spcAft>
                <a:spcPts val="0"/>
              </a:spcAft>
              <a:buSzPts val="1800"/>
              <a:buChar char="○"/>
            </a:pPr>
            <a:r>
              <a:rPr lang="en-US"/>
              <a:t>Go To Meetings</a:t>
            </a:r>
            <a:endParaRPr/>
          </a:p>
          <a:p>
            <a:pPr marL="914400" lvl="1" indent="-342900" algn="l" rtl="0">
              <a:lnSpc>
                <a:spcPct val="100000"/>
              </a:lnSpc>
              <a:spcBef>
                <a:spcPts val="0"/>
              </a:spcBef>
              <a:spcAft>
                <a:spcPts val="0"/>
              </a:spcAft>
              <a:buSzPts val="1800"/>
              <a:buChar char="○"/>
            </a:pPr>
            <a:r>
              <a:rPr lang="en-US"/>
              <a:t>WebEx</a:t>
            </a:r>
            <a:endParaRPr/>
          </a:p>
          <a:p>
            <a:pPr marL="9144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u="sng">
                <a:solidFill>
                  <a:schemeClr val="accent5"/>
                </a:solidFill>
                <a:hlinkClick r:id="rId3"/>
              </a:rPr>
              <a:t>EverythingSLP.com</a:t>
            </a:r>
            <a:r>
              <a:rPr lang="en-US"/>
              <a:t> - has a guide for helping you select a platform. </a:t>
            </a:r>
            <a:endParaRPr/>
          </a:p>
          <a:p>
            <a:pPr marL="457200" lvl="0" indent="0" algn="l" rtl="0">
              <a:lnSpc>
                <a:spcPct val="100000"/>
              </a:lnSpc>
              <a:spcBef>
                <a:spcPts val="0"/>
              </a:spcBef>
              <a:spcAft>
                <a:spcPts val="0"/>
              </a:spcAft>
              <a:buNone/>
            </a:pPr>
            <a:endParaRPr sz="1800">
              <a:latin typeface="Arial"/>
              <a:ea typeface="Arial"/>
              <a:cs typeface="Arial"/>
              <a:sym typeface="Arial"/>
            </a:endParaRPr>
          </a:p>
          <a:p>
            <a:pPr marL="457200" lvl="0" indent="-342900" algn="l" rtl="0">
              <a:lnSpc>
                <a:spcPct val="100000"/>
              </a:lnSpc>
              <a:spcBef>
                <a:spcPts val="0"/>
              </a:spcBef>
              <a:spcAft>
                <a:spcPts val="0"/>
              </a:spcAft>
              <a:buSzPts val="1800"/>
              <a:buChar char="●"/>
            </a:pPr>
            <a:r>
              <a:rPr lang="en-US"/>
              <a:t>Documentation- creating and storing </a:t>
            </a:r>
            <a:endParaRPr/>
          </a:p>
          <a:p>
            <a:pPr marL="914400" lvl="1" indent="-342900" algn="l" rtl="0">
              <a:lnSpc>
                <a:spcPct val="100000"/>
              </a:lnSpc>
              <a:spcBef>
                <a:spcPts val="0"/>
              </a:spcBef>
              <a:spcAft>
                <a:spcPts val="0"/>
              </a:spcAft>
              <a:buSzPts val="1800"/>
              <a:buChar char="○"/>
            </a:pPr>
            <a:r>
              <a:rPr lang="en-US"/>
              <a:t>several online options available such as: </a:t>
            </a:r>
            <a:endParaRPr/>
          </a:p>
          <a:p>
            <a:pPr marL="914400" lvl="1" indent="-342900" algn="l" rtl="0">
              <a:lnSpc>
                <a:spcPct val="100000"/>
              </a:lnSpc>
              <a:spcBef>
                <a:spcPts val="0"/>
              </a:spcBef>
              <a:spcAft>
                <a:spcPts val="0"/>
              </a:spcAft>
              <a:buSzPts val="1800"/>
              <a:buChar char="○"/>
            </a:pPr>
            <a:r>
              <a:rPr lang="en-US"/>
              <a:t>G suite- cloud based system offering ability to create &amp; store documents</a:t>
            </a:r>
            <a:endParaRPr/>
          </a:p>
          <a:p>
            <a:pPr marL="914400" lvl="1" indent="-342900" algn="l" rtl="0">
              <a:lnSpc>
                <a:spcPct val="100000"/>
              </a:lnSpc>
              <a:spcBef>
                <a:spcPts val="0"/>
              </a:spcBef>
              <a:spcAft>
                <a:spcPts val="0"/>
              </a:spcAft>
              <a:buSzPts val="1800"/>
              <a:buChar char="○"/>
            </a:pPr>
            <a:r>
              <a:rPr lang="en-US"/>
              <a:t>S</a:t>
            </a:r>
            <a:r>
              <a:rPr lang="en-US" sz="1800"/>
              <a:t>imple Practice - cloud based system for documentation &amp; communication</a:t>
            </a:r>
            <a:endParaRPr sz="1800">
              <a:latin typeface="Arial"/>
              <a:ea typeface="Arial"/>
              <a:cs typeface="Arial"/>
              <a:sym typeface="Arial"/>
            </a:endParaRPr>
          </a:p>
          <a:p>
            <a:pPr marL="457200" lvl="0" indent="0" algn="l" rtl="0">
              <a:lnSpc>
                <a:spcPct val="90000"/>
              </a:lnSpc>
              <a:spcBef>
                <a:spcPts val="2100"/>
              </a:spcBef>
              <a:spcAft>
                <a:spcPts val="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Eligibility Requirements</a:t>
            </a:r>
            <a:endParaRPr/>
          </a:p>
        </p:txBody>
      </p:sp>
      <p:sp>
        <p:nvSpPr>
          <p:cNvPr id="143" name="Google Shape;143;p24"/>
          <p:cNvSpPr txBox="1">
            <a:spLocks noGrp="1"/>
          </p:cNvSpPr>
          <p:nvPr>
            <p:ph type="body" idx="1"/>
          </p:nvPr>
        </p:nvSpPr>
        <p:spPr>
          <a:xfrm>
            <a:off x="838200" y="1515375"/>
            <a:ext cx="10515600" cy="491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One should consider </a:t>
            </a:r>
            <a:r>
              <a:rPr lang="en-US" b="1"/>
              <a:t>physical ability, cognitive ability and vision and hearing ability</a:t>
            </a:r>
            <a:r>
              <a:rPr lang="en-US"/>
              <a:t>. Cason &amp; Cohn (2014) stated that “The client selection process should consider these limitations, potential modifications necessary to maximize participation, the nature of the interventions to be provided, and the support available to the client to determine if the use of telepractice is appropriate” (Cason &amp; Cohn, 2014, p.12).</a:t>
            </a:r>
            <a:endParaRPr/>
          </a:p>
          <a:p>
            <a:pPr marL="0" lvl="0" indent="0" algn="l" rtl="0">
              <a:lnSpc>
                <a:spcPct val="90000"/>
              </a:lnSpc>
              <a:spcBef>
                <a:spcPts val="2100"/>
              </a:spcBef>
              <a:spcAft>
                <a:spcPts val="0"/>
              </a:spcAft>
              <a:buClr>
                <a:schemeClr val="dk1"/>
              </a:buClr>
              <a:buSzPts val="2800"/>
              <a:buNone/>
            </a:pPr>
            <a:endParaRPr/>
          </a:p>
          <a:p>
            <a:pPr marL="0" lvl="0" indent="0" algn="l" rtl="0">
              <a:lnSpc>
                <a:spcPct val="90000"/>
              </a:lnSpc>
              <a:spcBef>
                <a:spcPts val="2100"/>
              </a:spcBef>
              <a:spcAft>
                <a:spcPts val="0"/>
              </a:spcAft>
              <a:buClr>
                <a:schemeClr val="dk1"/>
              </a:buClr>
              <a:buSzPts val="1100"/>
              <a:buFont typeface="Arial"/>
              <a:buNone/>
            </a:pPr>
            <a:r>
              <a:rPr lang="en-US"/>
              <a:t>Consider the school, client and parents when asking yourself eligibility questions. </a:t>
            </a:r>
            <a:endParaRPr/>
          </a:p>
          <a:p>
            <a:pPr marL="0" lvl="0" indent="0" algn="l" rtl="0">
              <a:lnSpc>
                <a:spcPct val="90000"/>
              </a:lnSpc>
              <a:spcBef>
                <a:spcPts val="2100"/>
              </a:spcBef>
              <a:spcAft>
                <a:spcPts val="2100"/>
              </a:spcAft>
              <a:buClr>
                <a:schemeClr val="dk1"/>
              </a:buClr>
              <a:buSzPts val="2800"/>
              <a:buNone/>
            </a:pP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2983</Words>
  <Application>Microsoft Macintosh PowerPoint</Application>
  <PresentationFormat>Widescreen</PresentationFormat>
  <Paragraphs>291</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PT Sans Narrow</vt:lpstr>
      <vt:lpstr>Times New Roman</vt:lpstr>
      <vt:lpstr>Open Sans</vt:lpstr>
      <vt:lpstr>Calibri</vt:lpstr>
      <vt:lpstr>Arial</vt:lpstr>
      <vt:lpstr>Tropic</vt:lpstr>
      <vt:lpstr>Telepractice Proves Effective for Those Living with Down Syndrome</vt:lpstr>
      <vt:lpstr>Disclosure Statement Jennifer Gray, M.S., CCC-SLP</vt:lpstr>
      <vt:lpstr>Disclosure Statement Maria Bernabe, M.S., CCC-SLP</vt:lpstr>
      <vt:lpstr>What is Telepractice</vt:lpstr>
      <vt:lpstr>Service Locations</vt:lpstr>
      <vt:lpstr>Technology Requirements</vt:lpstr>
      <vt:lpstr>Privacy</vt:lpstr>
      <vt:lpstr>Platforms &amp; Documentation </vt:lpstr>
      <vt:lpstr>Eligibility Requirements</vt:lpstr>
      <vt:lpstr>Eligibility Requirements cont.</vt:lpstr>
      <vt:lpstr>Eligibility Requirements cont.</vt:lpstr>
      <vt:lpstr>EI Example Requirements/Eligibility in CO</vt:lpstr>
      <vt:lpstr>Services Provided</vt:lpstr>
      <vt:lpstr>Online Test Administration </vt:lpstr>
      <vt:lpstr>Example: therapy process for one session </vt:lpstr>
      <vt:lpstr>      Why is Teletherapy So Effective for Those Living with Down syndrome? </vt:lpstr>
      <vt:lpstr>Treatments for Speech, Language and Feeding </vt:lpstr>
      <vt:lpstr>Common Goals for those Living with Down syndrome</vt:lpstr>
      <vt:lpstr>Private &amp; School Application:</vt:lpstr>
      <vt:lpstr>Visual Teletherapy Tools</vt:lpstr>
      <vt:lpstr>Screenshot Example of Boom Card Video</vt:lpstr>
      <vt:lpstr>Example: Using Boom Cards During Therapy </vt:lpstr>
      <vt:lpstr>Screenshot Example of PDF Tools Video</vt:lpstr>
      <vt:lpstr>Example: Using a PDF worksheet during therapy</vt:lpstr>
      <vt:lpstr>Use of video- For specific goals</vt:lpstr>
      <vt:lpstr>Use of video- For specific goals</vt:lpstr>
      <vt:lpstr>Video Modeling-Extremely effective for those who learn best visually.  </vt:lpstr>
      <vt:lpstr>Video Modeling for Feeding</vt:lpstr>
      <vt:lpstr>Power Point -These can be made ahead of time or online-</vt:lpstr>
      <vt:lpstr>Mother’s Testimonial</vt:lpstr>
      <vt:lpstr>Teletherapy in Early Intervention</vt:lpstr>
      <vt:lpstr>Early Intervention</vt:lpstr>
      <vt:lpstr>EI Findings Telepractice is an effective way to teach families language facilitation strategies in naturalistic settings. </vt:lpstr>
      <vt:lpstr>Myths</vt:lpstr>
      <vt:lpstr>Video &amp; Pic Example(s)</vt:lpstr>
      <vt:lpstr>EI example with multiple viewers</vt:lpstr>
      <vt:lpstr>Groups and Social/Functional Purposes</vt:lpstr>
      <vt:lpstr>Independence!</vt:lpstr>
      <vt:lpstr>PowerPoint Example</vt:lpstr>
      <vt:lpstr>Make Topics Personally Relevant</vt:lpstr>
      <vt:lpstr>Resources</vt:lpstr>
      <vt:lpstr>Resources</vt:lpstr>
      <vt:lpstr>Reference List</vt:lpstr>
      <vt:lpstr>References Cont.</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Telepractice Proves Effective for Those Living with Down Syndrome</dc:title>
  <cp:lastModifiedBy>Chad Gray</cp:lastModifiedBy>
  <cp:revision>1</cp:revision>
  <dcterms:modified xsi:type="dcterms:W3CDTF">2019-11-22T18:42:46Z</dcterms:modified>
</cp:coreProperties>
</file>